
<file path=[Content_Types].xml><?xml version="1.0" encoding="utf-8"?>
<Types xmlns="http://schemas.openxmlformats.org/package/2006/content-types">
  <Default Extension="bin" ContentType="image/unknown"/>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8" r:id="rId3"/>
    <p:sldId id="264" r:id="rId4"/>
    <p:sldId id="273" r:id="rId5"/>
    <p:sldId id="279" r:id="rId6"/>
    <p:sldId id="280" r:id="rId7"/>
    <p:sldId id="260" r:id="rId8"/>
    <p:sldId id="258" r:id="rId9"/>
    <p:sldId id="266" r:id="rId10"/>
    <p:sldId id="268" r:id="rId11"/>
    <p:sldId id="269" r:id="rId12"/>
    <p:sldId id="270" r:id="rId13"/>
    <p:sldId id="271" r:id="rId14"/>
    <p:sldId id="272" r:id="rId15"/>
    <p:sldId id="274" r:id="rId16"/>
    <p:sldId id="275" r:id="rId17"/>
    <p:sldId id="276" r:id="rId1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0" d="100"/>
          <a:sy n="110" d="100"/>
        </p:scale>
        <p:origin x="57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FAEF987-AE0E-448A-93F2-BF01EC1F9B7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3532591F-2940-4A5F-958A-C5BD0BCF501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1537B2F1-2DF5-4338-A8AD-A727E1105454}"/>
              </a:ext>
            </a:extLst>
          </p:cNvPr>
          <p:cNvSpPr>
            <a:spLocks noGrp="1"/>
          </p:cNvSpPr>
          <p:nvPr>
            <p:ph type="dt" sz="half" idx="10"/>
          </p:nvPr>
        </p:nvSpPr>
        <p:spPr/>
        <p:txBody>
          <a:bodyPr/>
          <a:lstStyle/>
          <a:p>
            <a:fld id="{7928FAEB-97EB-453A-956D-CF5FD7A4C503}" type="datetimeFigureOut">
              <a:rPr lang="fr-FR" smtClean="0"/>
              <a:t>16/06/2022</a:t>
            </a:fld>
            <a:endParaRPr lang="fr-FR"/>
          </a:p>
        </p:txBody>
      </p:sp>
      <p:sp>
        <p:nvSpPr>
          <p:cNvPr id="5" name="Espace réservé du pied de page 4">
            <a:extLst>
              <a:ext uri="{FF2B5EF4-FFF2-40B4-BE49-F238E27FC236}">
                <a16:creationId xmlns:a16="http://schemas.microsoft.com/office/drawing/2014/main" id="{5F63698A-6624-4B7F-AB99-BC1ED3E5585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40A0001-BBD0-4D88-87C8-D6A461BB6F6F}"/>
              </a:ext>
            </a:extLst>
          </p:cNvPr>
          <p:cNvSpPr>
            <a:spLocks noGrp="1"/>
          </p:cNvSpPr>
          <p:nvPr>
            <p:ph type="sldNum" sz="quarter" idx="12"/>
          </p:nvPr>
        </p:nvSpPr>
        <p:spPr/>
        <p:txBody>
          <a:bodyPr/>
          <a:lstStyle/>
          <a:p>
            <a:fld id="{D2400D26-13CF-4FF1-B9C8-4A13E1552183}" type="slidenum">
              <a:rPr lang="fr-FR" smtClean="0"/>
              <a:t>‹N°›</a:t>
            </a:fld>
            <a:endParaRPr lang="fr-FR"/>
          </a:p>
        </p:txBody>
      </p:sp>
    </p:spTree>
    <p:extLst>
      <p:ext uri="{BB962C8B-B14F-4D97-AF65-F5344CB8AC3E}">
        <p14:creationId xmlns:p14="http://schemas.microsoft.com/office/powerpoint/2010/main" val="2188729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08AA0E-046D-4F0A-A706-229EF9CBAFC4}"/>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39DAA00C-363E-4BFD-8900-A68AB820E3B3}"/>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573839C-2102-4904-ACAF-54EFA3520895}"/>
              </a:ext>
            </a:extLst>
          </p:cNvPr>
          <p:cNvSpPr>
            <a:spLocks noGrp="1"/>
          </p:cNvSpPr>
          <p:nvPr>
            <p:ph type="dt" sz="half" idx="10"/>
          </p:nvPr>
        </p:nvSpPr>
        <p:spPr/>
        <p:txBody>
          <a:bodyPr/>
          <a:lstStyle/>
          <a:p>
            <a:fld id="{7928FAEB-97EB-453A-956D-CF5FD7A4C503}" type="datetimeFigureOut">
              <a:rPr lang="fr-FR" smtClean="0"/>
              <a:t>16/06/2022</a:t>
            </a:fld>
            <a:endParaRPr lang="fr-FR"/>
          </a:p>
        </p:txBody>
      </p:sp>
      <p:sp>
        <p:nvSpPr>
          <p:cNvPr id="5" name="Espace réservé du pied de page 4">
            <a:extLst>
              <a:ext uri="{FF2B5EF4-FFF2-40B4-BE49-F238E27FC236}">
                <a16:creationId xmlns:a16="http://schemas.microsoft.com/office/drawing/2014/main" id="{39F2BFEA-A901-47D4-8BDD-7B18C43B844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BAB6A11-C855-4C58-B6B0-FD50162B8520}"/>
              </a:ext>
            </a:extLst>
          </p:cNvPr>
          <p:cNvSpPr>
            <a:spLocks noGrp="1"/>
          </p:cNvSpPr>
          <p:nvPr>
            <p:ph type="sldNum" sz="quarter" idx="12"/>
          </p:nvPr>
        </p:nvSpPr>
        <p:spPr/>
        <p:txBody>
          <a:bodyPr/>
          <a:lstStyle/>
          <a:p>
            <a:fld id="{D2400D26-13CF-4FF1-B9C8-4A13E1552183}" type="slidenum">
              <a:rPr lang="fr-FR" smtClean="0"/>
              <a:t>‹N°›</a:t>
            </a:fld>
            <a:endParaRPr lang="fr-FR"/>
          </a:p>
        </p:txBody>
      </p:sp>
    </p:spTree>
    <p:extLst>
      <p:ext uri="{BB962C8B-B14F-4D97-AF65-F5344CB8AC3E}">
        <p14:creationId xmlns:p14="http://schemas.microsoft.com/office/powerpoint/2010/main" val="15910261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98714EE9-AECA-4AF1-A17D-7F719B6F038E}"/>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CFAAB8A7-EF53-41C9-89C0-040A8EA094B8}"/>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F37FD05-AC4B-4B8C-B585-359131E7ED9D}"/>
              </a:ext>
            </a:extLst>
          </p:cNvPr>
          <p:cNvSpPr>
            <a:spLocks noGrp="1"/>
          </p:cNvSpPr>
          <p:nvPr>
            <p:ph type="dt" sz="half" idx="10"/>
          </p:nvPr>
        </p:nvSpPr>
        <p:spPr/>
        <p:txBody>
          <a:bodyPr/>
          <a:lstStyle/>
          <a:p>
            <a:fld id="{7928FAEB-97EB-453A-956D-CF5FD7A4C503}" type="datetimeFigureOut">
              <a:rPr lang="fr-FR" smtClean="0"/>
              <a:t>16/06/2022</a:t>
            </a:fld>
            <a:endParaRPr lang="fr-FR"/>
          </a:p>
        </p:txBody>
      </p:sp>
      <p:sp>
        <p:nvSpPr>
          <p:cNvPr id="5" name="Espace réservé du pied de page 4">
            <a:extLst>
              <a:ext uri="{FF2B5EF4-FFF2-40B4-BE49-F238E27FC236}">
                <a16:creationId xmlns:a16="http://schemas.microsoft.com/office/drawing/2014/main" id="{E13E49F1-AE51-4DC1-913D-9C270245F69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6266CD5-6251-4E16-A21D-DDA6A1BD32FC}"/>
              </a:ext>
            </a:extLst>
          </p:cNvPr>
          <p:cNvSpPr>
            <a:spLocks noGrp="1"/>
          </p:cNvSpPr>
          <p:nvPr>
            <p:ph type="sldNum" sz="quarter" idx="12"/>
          </p:nvPr>
        </p:nvSpPr>
        <p:spPr/>
        <p:txBody>
          <a:bodyPr/>
          <a:lstStyle/>
          <a:p>
            <a:fld id="{D2400D26-13CF-4FF1-B9C8-4A13E1552183}" type="slidenum">
              <a:rPr lang="fr-FR" smtClean="0"/>
              <a:t>‹N°›</a:t>
            </a:fld>
            <a:endParaRPr lang="fr-FR"/>
          </a:p>
        </p:txBody>
      </p:sp>
    </p:spTree>
    <p:extLst>
      <p:ext uri="{BB962C8B-B14F-4D97-AF65-F5344CB8AC3E}">
        <p14:creationId xmlns:p14="http://schemas.microsoft.com/office/powerpoint/2010/main" val="737382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66845AB-0227-4D16-A231-8F78155DACB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454856A8-40BC-4351-AEC0-B9259FCF5507}"/>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6130BEA-D4DD-4D18-9347-B1E8D663DC6C}"/>
              </a:ext>
            </a:extLst>
          </p:cNvPr>
          <p:cNvSpPr>
            <a:spLocks noGrp="1"/>
          </p:cNvSpPr>
          <p:nvPr>
            <p:ph type="dt" sz="half" idx="10"/>
          </p:nvPr>
        </p:nvSpPr>
        <p:spPr/>
        <p:txBody>
          <a:bodyPr/>
          <a:lstStyle/>
          <a:p>
            <a:fld id="{7928FAEB-97EB-453A-956D-CF5FD7A4C503}" type="datetimeFigureOut">
              <a:rPr lang="fr-FR" smtClean="0"/>
              <a:t>16/06/2022</a:t>
            </a:fld>
            <a:endParaRPr lang="fr-FR"/>
          </a:p>
        </p:txBody>
      </p:sp>
      <p:sp>
        <p:nvSpPr>
          <p:cNvPr id="5" name="Espace réservé du pied de page 4">
            <a:extLst>
              <a:ext uri="{FF2B5EF4-FFF2-40B4-BE49-F238E27FC236}">
                <a16:creationId xmlns:a16="http://schemas.microsoft.com/office/drawing/2014/main" id="{AB988B33-5B83-4AC7-BECA-B09BE9A051B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3FCCB16-C60D-413D-A278-2D007D8D90B0}"/>
              </a:ext>
            </a:extLst>
          </p:cNvPr>
          <p:cNvSpPr>
            <a:spLocks noGrp="1"/>
          </p:cNvSpPr>
          <p:nvPr>
            <p:ph type="sldNum" sz="quarter" idx="12"/>
          </p:nvPr>
        </p:nvSpPr>
        <p:spPr/>
        <p:txBody>
          <a:bodyPr/>
          <a:lstStyle/>
          <a:p>
            <a:fld id="{D2400D26-13CF-4FF1-B9C8-4A13E1552183}" type="slidenum">
              <a:rPr lang="fr-FR" smtClean="0"/>
              <a:t>‹N°›</a:t>
            </a:fld>
            <a:endParaRPr lang="fr-FR"/>
          </a:p>
        </p:txBody>
      </p:sp>
    </p:spTree>
    <p:extLst>
      <p:ext uri="{BB962C8B-B14F-4D97-AF65-F5344CB8AC3E}">
        <p14:creationId xmlns:p14="http://schemas.microsoft.com/office/powerpoint/2010/main" val="398916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D7FE5B5-AAB2-4FFF-8610-83A4837D8B76}"/>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66872CDD-317F-4B1E-9689-E2B3CC4DCC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1AF30ED9-245A-4E7C-869C-73C06A56991C}"/>
              </a:ext>
            </a:extLst>
          </p:cNvPr>
          <p:cNvSpPr>
            <a:spLocks noGrp="1"/>
          </p:cNvSpPr>
          <p:nvPr>
            <p:ph type="dt" sz="half" idx="10"/>
          </p:nvPr>
        </p:nvSpPr>
        <p:spPr/>
        <p:txBody>
          <a:bodyPr/>
          <a:lstStyle/>
          <a:p>
            <a:fld id="{7928FAEB-97EB-453A-956D-CF5FD7A4C503}" type="datetimeFigureOut">
              <a:rPr lang="fr-FR" smtClean="0"/>
              <a:t>16/06/2022</a:t>
            </a:fld>
            <a:endParaRPr lang="fr-FR"/>
          </a:p>
        </p:txBody>
      </p:sp>
      <p:sp>
        <p:nvSpPr>
          <p:cNvPr id="5" name="Espace réservé du pied de page 4">
            <a:extLst>
              <a:ext uri="{FF2B5EF4-FFF2-40B4-BE49-F238E27FC236}">
                <a16:creationId xmlns:a16="http://schemas.microsoft.com/office/drawing/2014/main" id="{EAD4E955-BB8D-44CD-8806-DC04A637AE0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85FE030-4CB7-4C11-BE13-99EEBF1EBA25}"/>
              </a:ext>
            </a:extLst>
          </p:cNvPr>
          <p:cNvSpPr>
            <a:spLocks noGrp="1"/>
          </p:cNvSpPr>
          <p:nvPr>
            <p:ph type="sldNum" sz="quarter" idx="12"/>
          </p:nvPr>
        </p:nvSpPr>
        <p:spPr/>
        <p:txBody>
          <a:bodyPr/>
          <a:lstStyle/>
          <a:p>
            <a:fld id="{D2400D26-13CF-4FF1-B9C8-4A13E1552183}" type="slidenum">
              <a:rPr lang="fr-FR" smtClean="0"/>
              <a:t>‹N°›</a:t>
            </a:fld>
            <a:endParaRPr lang="fr-FR"/>
          </a:p>
        </p:txBody>
      </p:sp>
    </p:spTree>
    <p:extLst>
      <p:ext uri="{BB962C8B-B14F-4D97-AF65-F5344CB8AC3E}">
        <p14:creationId xmlns:p14="http://schemas.microsoft.com/office/powerpoint/2010/main" val="2954066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FED1FC9-9EC9-4348-A81D-3C32F188B418}"/>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E5DB65B7-6029-44CC-88FA-66838B9581ED}"/>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CC5C92CE-9ACA-45AC-ADD7-A7FAB968886F}"/>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4058A586-955E-4677-97A5-D29DECF46CAA}"/>
              </a:ext>
            </a:extLst>
          </p:cNvPr>
          <p:cNvSpPr>
            <a:spLocks noGrp="1"/>
          </p:cNvSpPr>
          <p:nvPr>
            <p:ph type="dt" sz="half" idx="10"/>
          </p:nvPr>
        </p:nvSpPr>
        <p:spPr/>
        <p:txBody>
          <a:bodyPr/>
          <a:lstStyle/>
          <a:p>
            <a:fld id="{7928FAEB-97EB-453A-956D-CF5FD7A4C503}" type="datetimeFigureOut">
              <a:rPr lang="fr-FR" smtClean="0"/>
              <a:t>16/06/2022</a:t>
            </a:fld>
            <a:endParaRPr lang="fr-FR"/>
          </a:p>
        </p:txBody>
      </p:sp>
      <p:sp>
        <p:nvSpPr>
          <p:cNvPr id="6" name="Espace réservé du pied de page 5">
            <a:extLst>
              <a:ext uri="{FF2B5EF4-FFF2-40B4-BE49-F238E27FC236}">
                <a16:creationId xmlns:a16="http://schemas.microsoft.com/office/drawing/2014/main" id="{9AF97F84-A4BE-4F91-9999-115F0157A3A6}"/>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A322CE1E-2147-47B3-9968-BDD3F36E3438}"/>
              </a:ext>
            </a:extLst>
          </p:cNvPr>
          <p:cNvSpPr>
            <a:spLocks noGrp="1"/>
          </p:cNvSpPr>
          <p:nvPr>
            <p:ph type="sldNum" sz="quarter" idx="12"/>
          </p:nvPr>
        </p:nvSpPr>
        <p:spPr/>
        <p:txBody>
          <a:bodyPr/>
          <a:lstStyle/>
          <a:p>
            <a:fld id="{D2400D26-13CF-4FF1-B9C8-4A13E1552183}" type="slidenum">
              <a:rPr lang="fr-FR" smtClean="0"/>
              <a:t>‹N°›</a:t>
            </a:fld>
            <a:endParaRPr lang="fr-FR"/>
          </a:p>
        </p:txBody>
      </p:sp>
    </p:spTree>
    <p:extLst>
      <p:ext uri="{BB962C8B-B14F-4D97-AF65-F5344CB8AC3E}">
        <p14:creationId xmlns:p14="http://schemas.microsoft.com/office/powerpoint/2010/main" val="657575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C690094-773D-43DF-A8DB-0C5A75E5DE90}"/>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673BF71B-9318-4282-BFEA-4A00B2AB610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2344435F-D4FF-4D2A-BA53-A385DB55176C}"/>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9279DA0B-86F2-484D-A4E8-76259610C12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EEFA0707-2706-4681-87F1-599E20542208}"/>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CC4633AB-CCC3-405C-A898-710DA003BE22}"/>
              </a:ext>
            </a:extLst>
          </p:cNvPr>
          <p:cNvSpPr>
            <a:spLocks noGrp="1"/>
          </p:cNvSpPr>
          <p:nvPr>
            <p:ph type="dt" sz="half" idx="10"/>
          </p:nvPr>
        </p:nvSpPr>
        <p:spPr/>
        <p:txBody>
          <a:bodyPr/>
          <a:lstStyle/>
          <a:p>
            <a:fld id="{7928FAEB-97EB-453A-956D-CF5FD7A4C503}" type="datetimeFigureOut">
              <a:rPr lang="fr-FR" smtClean="0"/>
              <a:t>16/06/2022</a:t>
            </a:fld>
            <a:endParaRPr lang="fr-FR"/>
          </a:p>
        </p:txBody>
      </p:sp>
      <p:sp>
        <p:nvSpPr>
          <p:cNvPr id="8" name="Espace réservé du pied de page 7">
            <a:extLst>
              <a:ext uri="{FF2B5EF4-FFF2-40B4-BE49-F238E27FC236}">
                <a16:creationId xmlns:a16="http://schemas.microsoft.com/office/drawing/2014/main" id="{764B8B7F-0AD7-4757-9B0C-7D0B22998EEE}"/>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B99F91E9-4CB5-48B2-A75B-36D0EE757B4E}"/>
              </a:ext>
            </a:extLst>
          </p:cNvPr>
          <p:cNvSpPr>
            <a:spLocks noGrp="1"/>
          </p:cNvSpPr>
          <p:nvPr>
            <p:ph type="sldNum" sz="quarter" idx="12"/>
          </p:nvPr>
        </p:nvSpPr>
        <p:spPr/>
        <p:txBody>
          <a:bodyPr/>
          <a:lstStyle/>
          <a:p>
            <a:fld id="{D2400D26-13CF-4FF1-B9C8-4A13E1552183}" type="slidenum">
              <a:rPr lang="fr-FR" smtClean="0"/>
              <a:t>‹N°›</a:t>
            </a:fld>
            <a:endParaRPr lang="fr-FR"/>
          </a:p>
        </p:txBody>
      </p:sp>
    </p:spTree>
    <p:extLst>
      <p:ext uri="{BB962C8B-B14F-4D97-AF65-F5344CB8AC3E}">
        <p14:creationId xmlns:p14="http://schemas.microsoft.com/office/powerpoint/2010/main" val="2573755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CECAF1-5B91-4F4C-8061-742F55D4AC9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C23A4760-7A16-434B-BD54-8A64D571BEDB}"/>
              </a:ext>
            </a:extLst>
          </p:cNvPr>
          <p:cNvSpPr>
            <a:spLocks noGrp="1"/>
          </p:cNvSpPr>
          <p:nvPr>
            <p:ph type="dt" sz="half" idx="10"/>
          </p:nvPr>
        </p:nvSpPr>
        <p:spPr/>
        <p:txBody>
          <a:bodyPr/>
          <a:lstStyle/>
          <a:p>
            <a:fld id="{7928FAEB-97EB-453A-956D-CF5FD7A4C503}" type="datetimeFigureOut">
              <a:rPr lang="fr-FR" smtClean="0"/>
              <a:t>16/06/2022</a:t>
            </a:fld>
            <a:endParaRPr lang="fr-FR"/>
          </a:p>
        </p:txBody>
      </p:sp>
      <p:sp>
        <p:nvSpPr>
          <p:cNvPr id="4" name="Espace réservé du pied de page 3">
            <a:extLst>
              <a:ext uri="{FF2B5EF4-FFF2-40B4-BE49-F238E27FC236}">
                <a16:creationId xmlns:a16="http://schemas.microsoft.com/office/drawing/2014/main" id="{8C6916AA-AC06-4A81-AD49-8142EF202D0F}"/>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C1F23FB1-6965-4788-988C-532A6CD6F714}"/>
              </a:ext>
            </a:extLst>
          </p:cNvPr>
          <p:cNvSpPr>
            <a:spLocks noGrp="1"/>
          </p:cNvSpPr>
          <p:nvPr>
            <p:ph type="sldNum" sz="quarter" idx="12"/>
          </p:nvPr>
        </p:nvSpPr>
        <p:spPr/>
        <p:txBody>
          <a:bodyPr/>
          <a:lstStyle/>
          <a:p>
            <a:fld id="{D2400D26-13CF-4FF1-B9C8-4A13E1552183}" type="slidenum">
              <a:rPr lang="fr-FR" smtClean="0"/>
              <a:t>‹N°›</a:t>
            </a:fld>
            <a:endParaRPr lang="fr-FR"/>
          </a:p>
        </p:txBody>
      </p:sp>
    </p:spTree>
    <p:extLst>
      <p:ext uri="{BB962C8B-B14F-4D97-AF65-F5344CB8AC3E}">
        <p14:creationId xmlns:p14="http://schemas.microsoft.com/office/powerpoint/2010/main" val="3275892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79292159-348A-419D-BC2B-37AABDA46C2E}"/>
              </a:ext>
            </a:extLst>
          </p:cNvPr>
          <p:cNvSpPr>
            <a:spLocks noGrp="1"/>
          </p:cNvSpPr>
          <p:nvPr>
            <p:ph type="dt" sz="half" idx="10"/>
          </p:nvPr>
        </p:nvSpPr>
        <p:spPr/>
        <p:txBody>
          <a:bodyPr/>
          <a:lstStyle/>
          <a:p>
            <a:fld id="{7928FAEB-97EB-453A-956D-CF5FD7A4C503}" type="datetimeFigureOut">
              <a:rPr lang="fr-FR" smtClean="0"/>
              <a:t>16/06/2022</a:t>
            </a:fld>
            <a:endParaRPr lang="fr-FR"/>
          </a:p>
        </p:txBody>
      </p:sp>
      <p:sp>
        <p:nvSpPr>
          <p:cNvPr id="3" name="Espace réservé du pied de page 2">
            <a:extLst>
              <a:ext uri="{FF2B5EF4-FFF2-40B4-BE49-F238E27FC236}">
                <a16:creationId xmlns:a16="http://schemas.microsoft.com/office/drawing/2014/main" id="{EC0053A2-C5C2-483E-BDD0-C3AEC4B68FDB}"/>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3CD1C4B4-493A-424B-8F13-5DC27E53BA69}"/>
              </a:ext>
            </a:extLst>
          </p:cNvPr>
          <p:cNvSpPr>
            <a:spLocks noGrp="1"/>
          </p:cNvSpPr>
          <p:nvPr>
            <p:ph type="sldNum" sz="quarter" idx="12"/>
          </p:nvPr>
        </p:nvSpPr>
        <p:spPr/>
        <p:txBody>
          <a:bodyPr/>
          <a:lstStyle/>
          <a:p>
            <a:fld id="{D2400D26-13CF-4FF1-B9C8-4A13E1552183}" type="slidenum">
              <a:rPr lang="fr-FR" smtClean="0"/>
              <a:t>‹N°›</a:t>
            </a:fld>
            <a:endParaRPr lang="fr-FR"/>
          </a:p>
        </p:txBody>
      </p:sp>
    </p:spTree>
    <p:extLst>
      <p:ext uri="{BB962C8B-B14F-4D97-AF65-F5344CB8AC3E}">
        <p14:creationId xmlns:p14="http://schemas.microsoft.com/office/powerpoint/2010/main" val="3738745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97BE06F-144A-45EC-9CAE-9C3DD87B1517}"/>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B52A845D-A8BA-4241-8A78-BED487B00E7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9B435DEE-5FC8-4706-BAC5-445EEE083E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BD54305-D4B6-4182-8031-CFEB27B57D02}"/>
              </a:ext>
            </a:extLst>
          </p:cNvPr>
          <p:cNvSpPr>
            <a:spLocks noGrp="1"/>
          </p:cNvSpPr>
          <p:nvPr>
            <p:ph type="dt" sz="half" idx="10"/>
          </p:nvPr>
        </p:nvSpPr>
        <p:spPr/>
        <p:txBody>
          <a:bodyPr/>
          <a:lstStyle/>
          <a:p>
            <a:fld id="{7928FAEB-97EB-453A-956D-CF5FD7A4C503}" type="datetimeFigureOut">
              <a:rPr lang="fr-FR" smtClean="0"/>
              <a:t>16/06/2022</a:t>
            </a:fld>
            <a:endParaRPr lang="fr-FR"/>
          </a:p>
        </p:txBody>
      </p:sp>
      <p:sp>
        <p:nvSpPr>
          <p:cNvPr id="6" name="Espace réservé du pied de page 5">
            <a:extLst>
              <a:ext uri="{FF2B5EF4-FFF2-40B4-BE49-F238E27FC236}">
                <a16:creationId xmlns:a16="http://schemas.microsoft.com/office/drawing/2014/main" id="{003FB74B-20C8-4C1E-9AFE-10F42AD52F16}"/>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5EEED2F-737D-4197-AA27-08F71324E33A}"/>
              </a:ext>
            </a:extLst>
          </p:cNvPr>
          <p:cNvSpPr>
            <a:spLocks noGrp="1"/>
          </p:cNvSpPr>
          <p:nvPr>
            <p:ph type="sldNum" sz="quarter" idx="12"/>
          </p:nvPr>
        </p:nvSpPr>
        <p:spPr/>
        <p:txBody>
          <a:bodyPr/>
          <a:lstStyle/>
          <a:p>
            <a:fld id="{D2400D26-13CF-4FF1-B9C8-4A13E1552183}" type="slidenum">
              <a:rPr lang="fr-FR" smtClean="0"/>
              <a:t>‹N°›</a:t>
            </a:fld>
            <a:endParaRPr lang="fr-FR"/>
          </a:p>
        </p:txBody>
      </p:sp>
    </p:spTree>
    <p:extLst>
      <p:ext uri="{BB962C8B-B14F-4D97-AF65-F5344CB8AC3E}">
        <p14:creationId xmlns:p14="http://schemas.microsoft.com/office/powerpoint/2010/main" val="2546125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9C6E58B-59B9-492D-BD1B-B54158354B11}"/>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4ED52BE3-0759-49FE-BCA4-CFF6115D336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FDB31016-29EE-4912-8F86-E573540309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C718790-CCD0-4501-9584-EB7357EE6A21}"/>
              </a:ext>
            </a:extLst>
          </p:cNvPr>
          <p:cNvSpPr>
            <a:spLocks noGrp="1"/>
          </p:cNvSpPr>
          <p:nvPr>
            <p:ph type="dt" sz="half" idx="10"/>
          </p:nvPr>
        </p:nvSpPr>
        <p:spPr/>
        <p:txBody>
          <a:bodyPr/>
          <a:lstStyle/>
          <a:p>
            <a:fld id="{7928FAEB-97EB-453A-956D-CF5FD7A4C503}" type="datetimeFigureOut">
              <a:rPr lang="fr-FR" smtClean="0"/>
              <a:t>16/06/2022</a:t>
            </a:fld>
            <a:endParaRPr lang="fr-FR"/>
          </a:p>
        </p:txBody>
      </p:sp>
      <p:sp>
        <p:nvSpPr>
          <p:cNvPr id="6" name="Espace réservé du pied de page 5">
            <a:extLst>
              <a:ext uri="{FF2B5EF4-FFF2-40B4-BE49-F238E27FC236}">
                <a16:creationId xmlns:a16="http://schemas.microsoft.com/office/drawing/2014/main" id="{776A1AB1-F0CC-49EB-A480-DB715498186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46F4C48D-2111-4038-B681-01A8F7960936}"/>
              </a:ext>
            </a:extLst>
          </p:cNvPr>
          <p:cNvSpPr>
            <a:spLocks noGrp="1"/>
          </p:cNvSpPr>
          <p:nvPr>
            <p:ph type="sldNum" sz="quarter" idx="12"/>
          </p:nvPr>
        </p:nvSpPr>
        <p:spPr/>
        <p:txBody>
          <a:bodyPr/>
          <a:lstStyle/>
          <a:p>
            <a:fld id="{D2400D26-13CF-4FF1-B9C8-4A13E1552183}" type="slidenum">
              <a:rPr lang="fr-FR" smtClean="0"/>
              <a:t>‹N°›</a:t>
            </a:fld>
            <a:endParaRPr lang="fr-FR"/>
          </a:p>
        </p:txBody>
      </p:sp>
    </p:spTree>
    <p:extLst>
      <p:ext uri="{BB962C8B-B14F-4D97-AF65-F5344CB8AC3E}">
        <p14:creationId xmlns:p14="http://schemas.microsoft.com/office/powerpoint/2010/main" val="1277843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0E835D18-C8F8-4ACE-824B-F51959375E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BDAAFDB9-5268-4B5F-B865-79D49CE11FD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5DC5411-AE7F-430A-B57D-A3FA0E35645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28FAEB-97EB-453A-956D-CF5FD7A4C503}" type="datetimeFigureOut">
              <a:rPr lang="fr-FR" smtClean="0"/>
              <a:t>16/06/2022</a:t>
            </a:fld>
            <a:endParaRPr lang="fr-FR"/>
          </a:p>
        </p:txBody>
      </p:sp>
      <p:sp>
        <p:nvSpPr>
          <p:cNvPr id="5" name="Espace réservé du pied de page 4">
            <a:extLst>
              <a:ext uri="{FF2B5EF4-FFF2-40B4-BE49-F238E27FC236}">
                <a16:creationId xmlns:a16="http://schemas.microsoft.com/office/drawing/2014/main" id="{78F191E0-E0C6-4779-A97B-3137D96B4B3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7265DB6E-449E-4D35-8298-8849AB0F8F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400D26-13CF-4FF1-B9C8-4A13E1552183}" type="slidenum">
              <a:rPr lang="fr-FR" smtClean="0"/>
              <a:t>‹N°›</a:t>
            </a:fld>
            <a:endParaRPr lang="fr-FR"/>
          </a:p>
        </p:txBody>
      </p:sp>
    </p:spTree>
    <p:extLst>
      <p:ext uri="{BB962C8B-B14F-4D97-AF65-F5344CB8AC3E}">
        <p14:creationId xmlns:p14="http://schemas.microsoft.com/office/powerpoint/2010/main" val="4897233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bin"/><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s://www.facebook.com/profile.php?id=100054370907256" TargetMode="External"/><Relationship Id="rId13" Type="http://schemas.openxmlformats.org/officeDocument/2006/relationships/hyperlink" Target="https://darquer.com/" TargetMode="External"/><Relationship Id="rId18" Type="http://schemas.openxmlformats.org/officeDocument/2006/relationships/hyperlink" Target="http://www.teinturerie-lenfant.com/" TargetMode="External"/><Relationship Id="rId26" Type="http://schemas.openxmlformats.org/officeDocument/2006/relationships/hyperlink" Target="http://www.wtxautomotive.com/" TargetMode="External"/><Relationship Id="rId3" Type="http://schemas.openxmlformats.org/officeDocument/2006/relationships/hyperlink" Target="http://decock-lin.com/" TargetMode="External"/><Relationship Id="rId21" Type="http://schemas.openxmlformats.org/officeDocument/2006/relationships/hyperlink" Target="https://peignagedumortier.fr/" TargetMode="External"/><Relationship Id="rId7" Type="http://schemas.openxmlformats.org/officeDocument/2006/relationships/hyperlink" Target="https://novalinfrance.com/" TargetMode="External"/><Relationship Id="rId12" Type="http://schemas.openxmlformats.org/officeDocument/2006/relationships/hyperlink" Target="http://www.bastien.fr/" TargetMode="External"/><Relationship Id="rId17" Type="http://schemas.openxmlformats.org/officeDocument/2006/relationships/hyperlink" Target="http://lemaitre-demeestere.com/fr/" TargetMode="External"/><Relationship Id="rId25" Type="http://schemas.openxmlformats.org/officeDocument/2006/relationships/hyperlink" Target="http://www.trp-charvet.com/" TargetMode="External"/><Relationship Id="rId2" Type="http://schemas.openxmlformats.org/officeDocument/2006/relationships/hyperlink" Target="https://calira.fr/" TargetMode="External"/><Relationship Id="rId16" Type="http://schemas.openxmlformats.org/officeDocument/2006/relationships/hyperlink" Target="https://www.lemahieu.com/mode-durable/2/fabricant-textile-francais" TargetMode="External"/><Relationship Id="rId20" Type="http://schemas.openxmlformats.org/officeDocument/2006/relationships/hyperlink" Target="https://www.plouy.com/" TargetMode="External"/><Relationship Id="rId1" Type="http://schemas.openxmlformats.org/officeDocument/2006/relationships/slideLayout" Target="../slideLayouts/slideLayout2.xml"/><Relationship Id="rId6" Type="http://schemas.openxmlformats.org/officeDocument/2006/relationships/hyperlink" Target="https://www.facebook.com/SCALIN2000/" TargetMode="External"/><Relationship Id="rId11" Type="http://schemas.openxmlformats.org/officeDocument/2006/relationships/hyperlink" Target="http://www.vanrobaeys.fr/fr" TargetMode="External"/><Relationship Id="rId24" Type="http://schemas.openxmlformats.org/officeDocument/2006/relationships/hyperlink" Target="https://textiledesdunes.fr/" TargetMode="External"/><Relationship Id="rId5" Type="http://schemas.openxmlformats.org/officeDocument/2006/relationships/hyperlink" Target="http://www.laliniere.fr/LALINIERE_WEB/FR/accueil.awp" TargetMode="External"/><Relationship Id="rId15" Type="http://schemas.openxmlformats.org/officeDocument/2006/relationships/hyperlink" Target="https://www.linkedin.com/company/groupe-fauchille/" TargetMode="External"/><Relationship Id="rId23" Type="http://schemas.openxmlformats.org/officeDocument/2006/relationships/hyperlink" Target="https://www.solstiss.com/fr/" TargetMode="External"/><Relationship Id="rId10" Type="http://schemas.openxmlformats.org/officeDocument/2006/relationships/hyperlink" Target="http://www.vanhersecke.fr/" TargetMode="External"/><Relationship Id="rId19" Type="http://schemas.openxmlformats.org/officeDocument/2006/relationships/hyperlink" Target="http://www.mayafil.com/" TargetMode="External"/><Relationship Id="rId4" Type="http://schemas.openxmlformats.org/officeDocument/2006/relationships/hyperlink" Target="https://teillagejeandecock.business.site/" TargetMode="External"/><Relationship Id="rId9" Type="http://schemas.openxmlformats.org/officeDocument/2006/relationships/hyperlink" Target="http://vandenbulcke.centerblog.net/" TargetMode="External"/><Relationship Id="rId14" Type="http://schemas.openxmlformats.org/officeDocument/2006/relationships/hyperlink" Target="http://www.decoster-caulliez.com/" TargetMode="External"/><Relationship Id="rId22" Type="http://schemas.openxmlformats.org/officeDocument/2006/relationships/hyperlink" Target="https://www.safilin.f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025EF6F-7EBF-42F1-ABE2-6C1CB18F737F}"/>
              </a:ext>
            </a:extLst>
          </p:cNvPr>
          <p:cNvSpPr>
            <a:spLocks noGrp="1"/>
          </p:cNvSpPr>
          <p:nvPr>
            <p:ph type="ctrTitle"/>
          </p:nvPr>
        </p:nvSpPr>
        <p:spPr/>
        <p:txBody>
          <a:bodyPr/>
          <a:lstStyle/>
          <a:p>
            <a:r>
              <a:rPr lang="fr-FR" dirty="0"/>
              <a:t>Analyse de la filière lin</a:t>
            </a:r>
          </a:p>
        </p:txBody>
      </p:sp>
    </p:spTree>
    <p:extLst>
      <p:ext uri="{BB962C8B-B14F-4D97-AF65-F5344CB8AC3E}">
        <p14:creationId xmlns:p14="http://schemas.microsoft.com/office/powerpoint/2010/main" val="23408378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8B1E46C-C6BF-49CA-85A5-6A6D21119286}"/>
              </a:ext>
            </a:extLst>
          </p:cNvPr>
          <p:cNvSpPr>
            <a:spLocks noGrp="1"/>
          </p:cNvSpPr>
          <p:nvPr>
            <p:ph type="title"/>
          </p:nvPr>
        </p:nvSpPr>
        <p:spPr/>
        <p:txBody>
          <a:bodyPr/>
          <a:lstStyle/>
          <a:p>
            <a:r>
              <a:rPr lang="fr-FR" dirty="0"/>
              <a:t>Utilisation du lin</a:t>
            </a:r>
          </a:p>
        </p:txBody>
      </p:sp>
      <p:sp>
        <p:nvSpPr>
          <p:cNvPr id="3" name="Espace réservé du contenu 2">
            <a:extLst>
              <a:ext uri="{FF2B5EF4-FFF2-40B4-BE49-F238E27FC236}">
                <a16:creationId xmlns:a16="http://schemas.microsoft.com/office/drawing/2014/main" id="{0E1CA66B-789C-4736-8F91-A90DC6EDA826}"/>
              </a:ext>
            </a:extLst>
          </p:cNvPr>
          <p:cNvSpPr>
            <a:spLocks noGrp="1"/>
          </p:cNvSpPr>
          <p:nvPr>
            <p:ph idx="1"/>
          </p:nvPr>
        </p:nvSpPr>
        <p:spPr/>
        <p:txBody>
          <a:bodyPr>
            <a:normAutofit fontScale="55000" lnSpcReduction="20000"/>
          </a:bodyPr>
          <a:lstStyle/>
          <a:p>
            <a:r>
              <a:rPr lang="fr-FR" b="1" dirty="0">
                <a:effectLst/>
                <a:latin typeface="din_blackregular"/>
              </a:rPr>
              <a:t>Le textile</a:t>
            </a:r>
          </a:p>
          <a:p>
            <a:r>
              <a:rPr lang="fr-FR" dirty="0">
                <a:effectLst/>
                <a:latin typeface="ralewayregular"/>
              </a:rPr>
              <a:t>Même si les fibres de lin ne représentent que 0,3 % des fibres textiles produites dans le monde, ce secteur reste de loin leur principal débouché : il absorbe 95 % des fibres longues et 70 % des étoupes.</a:t>
            </a:r>
            <a:br>
              <a:rPr lang="fr-FR" dirty="0">
                <a:effectLst/>
                <a:latin typeface="ralewayregular"/>
              </a:rPr>
            </a:br>
            <a:br>
              <a:rPr lang="fr-FR" dirty="0">
                <a:effectLst/>
                <a:latin typeface="ralewayregular"/>
              </a:rPr>
            </a:br>
            <a:r>
              <a:rPr lang="fr-FR" dirty="0">
                <a:effectLst/>
                <a:latin typeface="ralewayregular"/>
              </a:rPr>
              <a:t>L’habillement représente environ 60 % des débouchés textiles des fibres de lin. L’univers de la maison compte à hauteur de 30 %, réparti à égalité entre les tissus d’ameublement et linge de lit et de table. Les textiles techniques (toiles à peindre, tuyaux souples, </a:t>
            </a:r>
            <a:r>
              <a:rPr lang="fr-FR" dirty="0" err="1">
                <a:effectLst/>
                <a:latin typeface="ralewayregular"/>
              </a:rPr>
              <a:t>etc</a:t>
            </a:r>
            <a:r>
              <a:rPr lang="fr-FR" dirty="0">
                <a:effectLst/>
                <a:latin typeface="ralewayregular"/>
              </a:rPr>
              <a:t>) et matériaux à usages industriels (bâches, </a:t>
            </a:r>
            <a:r>
              <a:rPr lang="fr-FR" dirty="0" err="1">
                <a:effectLst/>
                <a:latin typeface="ralewayregular"/>
              </a:rPr>
              <a:t>etc</a:t>
            </a:r>
            <a:r>
              <a:rPr lang="fr-FR" dirty="0">
                <a:effectLst/>
                <a:latin typeface="ralewayregular"/>
              </a:rPr>
              <a:t>) réalisent le solde de 10 %.</a:t>
            </a:r>
            <a:br>
              <a:rPr lang="fr-FR" dirty="0">
                <a:effectLst/>
                <a:latin typeface="ralewayregular"/>
              </a:rPr>
            </a:br>
            <a:br>
              <a:rPr lang="fr-FR" dirty="0">
                <a:effectLst/>
                <a:latin typeface="ralewayregular"/>
              </a:rPr>
            </a:br>
            <a:r>
              <a:rPr lang="fr-FR" dirty="0">
                <a:effectLst/>
                <a:latin typeface="ralewayregular"/>
              </a:rPr>
              <a:t>Doté d’une grande résistance et d’un pouvoir d’absorption de l’humidité sans équivalent, le lin procure une sensation de bien-être à ceux qui le portent. Associé au cachemire ou à la laine, il se fait doux et chaud pour l’hiver. Mélangé à la soie, il devient précieux et portable le soir. Marié à la viscose ou au polyamide, il perd de sa </a:t>
            </a:r>
            <a:r>
              <a:rPr lang="fr-FR" dirty="0" err="1">
                <a:effectLst/>
                <a:latin typeface="ralewayregular"/>
              </a:rPr>
              <a:t>froissabilité</a:t>
            </a:r>
            <a:r>
              <a:rPr lang="fr-FR" dirty="0">
                <a:effectLst/>
                <a:latin typeface="ralewayregular"/>
              </a:rPr>
              <a:t> et peut se porter en toute circonstance. Autre atout : la solidité du lin. Après 50 lavages, une chemise en coton souffre et perd de sa tenue ; il en faut plus du double pour le lin. Sans parler du rendu incomparable des couleurs à l’origine de son succès dans le vestimentaire et dans l’univers de la décoration où il affiche son image qualitative et noble.</a:t>
            </a:r>
            <a:br>
              <a:rPr lang="fr-FR" dirty="0">
                <a:effectLst/>
                <a:latin typeface="ralewayregular"/>
              </a:rPr>
            </a:br>
            <a:br>
              <a:rPr lang="fr-FR" dirty="0">
                <a:effectLst/>
                <a:latin typeface="ralewayregular"/>
              </a:rPr>
            </a:br>
            <a:r>
              <a:rPr lang="fr-FR" dirty="0">
                <a:effectLst/>
                <a:latin typeface="ralewayregular"/>
              </a:rPr>
              <a:t>Après plusieurs années d’investissements en R&amp;D, les filateurs européens ont réussi à améliorer le titrage des fils et à faciliter le tricotage pour donner naissance à une nouvelle génération de fils extra fins, réguliers et lisses, permettant de réaliser des mailles de lin, souples et élastiques. Le lin infroissable est né et offre de nouvelles perspectives de développement.</a:t>
            </a:r>
          </a:p>
          <a:p>
            <a:endParaRPr lang="fr-FR" dirty="0"/>
          </a:p>
        </p:txBody>
      </p:sp>
      <p:sp>
        <p:nvSpPr>
          <p:cNvPr id="5" name="ZoneTexte 4">
            <a:extLst>
              <a:ext uri="{FF2B5EF4-FFF2-40B4-BE49-F238E27FC236}">
                <a16:creationId xmlns:a16="http://schemas.microsoft.com/office/drawing/2014/main" id="{A403B7C0-A29B-463F-B8BE-03E854509D03}"/>
              </a:ext>
            </a:extLst>
          </p:cNvPr>
          <p:cNvSpPr txBox="1"/>
          <p:nvPr/>
        </p:nvSpPr>
        <p:spPr>
          <a:xfrm>
            <a:off x="4726688" y="1179294"/>
            <a:ext cx="6094520" cy="646331"/>
          </a:xfrm>
          <a:prstGeom prst="rect">
            <a:avLst/>
          </a:prstGeom>
          <a:noFill/>
        </p:spPr>
        <p:txBody>
          <a:bodyPr wrap="square">
            <a:spAutoFit/>
          </a:bodyPr>
          <a:lstStyle/>
          <a:p>
            <a:r>
              <a:rPr lang="fr-FR" dirty="0"/>
              <a:t>https://www.arvalis-infos.fr/une-valorisation-de-toutes-les-composantes-de-la-plante-@/view-25819-arvarticle.html</a:t>
            </a:r>
          </a:p>
        </p:txBody>
      </p:sp>
    </p:spTree>
    <p:extLst>
      <p:ext uri="{BB962C8B-B14F-4D97-AF65-F5344CB8AC3E}">
        <p14:creationId xmlns:p14="http://schemas.microsoft.com/office/powerpoint/2010/main" val="19207004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097AD8-CE01-4013-9487-2F08C268F2D4}"/>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E7700F66-C052-4120-BFAD-C70058F655BD}"/>
              </a:ext>
            </a:extLst>
          </p:cNvPr>
          <p:cNvSpPr>
            <a:spLocks noGrp="1"/>
          </p:cNvSpPr>
          <p:nvPr>
            <p:ph idx="1"/>
          </p:nvPr>
        </p:nvSpPr>
        <p:spPr/>
        <p:txBody>
          <a:bodyPr>
            <a:normAutofit lnSpcReduction="10000"/>
          </a:bodyPr>
          <a:lstStyle/>
          <a:p>
            <a:r>
              <a:rPr lang="fr-FR" b="1" dirty="0">
                <a:effectLst/>
                <a:latin typeface="din_blackregular"/>
              </a:rPr>
              <a:t>Les non-tissés</a:t>
            </a:r>
          </a:p>
          <a:p>
            <a:r>
              <a:rPr lang="fr-FR" dirty="0">
                <a:effectLst/>
                <a:latin typeface="ralewayregular"/>
              </a:rPr>
              <a:t>Ils représentent un débouché d’environ 15 % en volume pour les étoupes de lin.</a:t>
            </a:r>
            <a:br>
              <a:rPr lang="fr-FR" dirty="0">
                <a:effectLst/>
                <a:latin typeface="ralewayregular"/>
              </a:rPr>
            </a:br>
            <a:br>
              <a:rPr lang="fr-FR" dirty="0">
                <a:effectLst/>
                <a:latin typeface="ralewayregular"/>
              </a:rPr>
            </a:br>
            <a:r>
              <a:rPr lang="fr-FR" dirty="0">
                <a:effectLst/>
                <a:latin typeface="ralewayregular"/>
              </a:rPr>
              <a:t>Les produits se présentent sous la forme d'un voile ou d'une nappe de fibres, orientées directionnellement ou au hasard, liées par aiguilletage, cohésion ou </a:t>
            </a:r>
            <a:r>
              <a:rPr lang="fr-FR" dirty="0" err="1">
                <a:effectLst/>
                <a:latin typeface="ralewayregular"/>
              </a:rPr>
              <a:t>couturage</a:t>
            </a:r>
            <a:r>
              <a:rPr lang="fr-FR" dirty="0">
                <a:effectLst/>
                <a:latin typeface="ralewayregular"/>
              </a:rPr>
              <a:t>, associées ou non à des résines. Leur utilité est évidente dans le bâtiment (feutres isolants thermiquement et/ou phoniquement) ou l’automobile (intérieur de portières, planches de bord, garnitures latérales de coffres, </a:t>
            </a:r>
            <a:r>
              <a:rPr lang="fr-FR" dirty="0" err="1">
                <a:effectLst/>
                <a:latin typeface="ralewayregular"/>
              </a:rPr>
              <a:t>etc</a:t>
            </a:r>
            <a:r>
              <a:rPr lang="fr-FR" dirty="0">
                <a:effectLst/>
                <a:latin typeface="ralewayregular"/>
              </a:rPr>
              <a:t>).</a:t>
            </a:r>
          </a:p>
          <a:p>
            <a:endParaRPr lang="fr-FR" dirty="0"/>
          </a:p>
        </p:txBody>
      </p:sp>
    </p:spTree>
    <p:extLst>
      <p:ext uri="{BB962C8B-B14F-4D97-AF65-F5344CB8AC3E}">
        <p14:creationId xmlns:p14="http://schemas.microsoft.com/office/powerpoint/2010/main" val="13475278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A9290B-547D-4A00-B261-6D7B2029698A}"/>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E3724D99-57F4-44FC-A4AA-250FE6FD687F}"/>
              </a:ext>
            </a:extLst>
          </p:cNvPr>
          <p:cNvSpPr>
            <a:spLocks noGrp="1"/>
          </p:cNvSpPr>
          <p:nvPr>
            <p:ph idx="1"/>
          </p:nvPr>
        </p:nvSpPr>
        <p:spPr/>
        <p:txBody>
          <a:bodyPr>
            <a:normAutofit fontScale="62500" lnSpcReduction="20000"/>
          </a:bodyPr>
          <a:lstStyle/>
          <a:p>
            <a:r>
              <a:rPr lang="fr-FR" b="1" dirty="0">
                <a:effectLst/>
                <a:latin typeface="din_blackregular"/>
              </a:rPr>
              <a:t>Les matériaux composites</a:t>
            </a:r>
          </a:p>
          <a:p>
            <a:r>
              <a:rPr lang="fr-FR" dirty="0">
                <a:effectLst/>
                <a:latin typeface="ralewayregular"/>
              </a:rPr>
              <a:t>Les contraintes d’allégement de poids dans de nombreux domaines industriels ainsi que les nouvelles réglementations limitant la consommation d’énergies et encourageant le recyclage conduisent de nombreux industriels à se tourner vers des matériaux innovants, composites, éco-conçus et/ou </a:t>
            </a:r>
            <a:r>
              <a:rPr lang="fr-FR" dirty="0" err="1">
                <a:effectLst/>
                <a:latin typeface="ralewayregular"/>
              </a:rPr>
              <a:t>bio-sourcés</a:t>
            </a:r>
            <a:r>
              <a:rPr lang="fr-FR" dirty="0">
                <a:effectLst/>
                <a:latin typeface="ralewayregular"/>
              </a:rPr>
              <a:t>.</a:t>
            </a:r>
            <a:br>
              <a:rPr lang="fr-FR" dirty="0">
                <a:effectLst/>
                <a:latin typeface="ralewayregular"/>
              </a:rPr>
            </a:br>
            <a:br>
              <a:rPr lang="fr-FR" dirty="0">
                <a:effectLst/>
                <a:latin typeface="ralewayregular"/>
              </a:rPr>
            </a:br>
            <a:r>
              <a:rPr lang="fr-FR" dirty="0">
                <a:effectLst/>
                <a:latin typeface="ralewayregular"/>
              </a:rPr>
              <a:t>Dans ce contexte, la faible densité des fibres de lin, leur rigidité spécifique en traction comme en déflexion, leur résistance à la rupture, à la torsion et à la compression ainsi que leur capacité à absorber les vibrations sont les propriétés les plus à même de les positionner aux côtés du carbone et du verre.</a:t>
            </a:r>
            <a:br>
              <a:rPr lang="fr-FR" dirty="0">
                <a:effectLst/>
                <a:latin typeface="ralewayregular"/>
              </a:rPr>
            </a:br>
            <a:br>
              <a:rPr lang="fr-FR" dirty="0">
                <a:effectLst/>
                <a:latin typeface="ralewayregular"/>
              </a:rPr>
            </a:br>
            <a:r>
              <a:rPr lang="fr-FR" dirty="0">
                <a:effectLst/>
                <a:latin typeface="ralewayregular"/>
              </a:rPr>
              <a:t>L’utilisation de matériaux composites renforcés de fibres de lin est aujourd’hui active dans de nombreux secteurs industriels, notamment ceux des sports et loisirs (vélos, raquettes de tennis, skis, </a:t>
            </a:r>
            <a:r>
              <a:rPr lang="fr-FR" dirty="0" err="1">
                <a:effectLst/>
                <a:latin typeface="ralewayregular"/>
              </a:rPr>
              <a:t>etc</a:t>
            </a:r>
            <a:r>
              <a:rPr lang="fr-FR" dirty="0">
                <a:effectLst/>
                <a:latin typeface="ralewayregular"/>
              </a:rPr>
              <a:t>) avec des matrices thermoplastiques et </a:t>
            </a:r>
            <a:r>
              <a:rPr lang="fr-FR" dirty="0" err="1">
                <a:effectLst/>
                <a:latin typeface="ralewayregular"/>
              </a:rPr>
              <a:t>thermodur</a:t>
            </a:r>
            <a:r>
              <a:rPr lang="fr-FR" dirty="0">
                <a:effectLst/>
                <a:latin typeface="ralewayregular"/>
              </a:rPr>
              <a:t>. </a:t>
            </a:r>
            <a:r>
              <a:rPr lang="fr-FR" dirty="0" err="1">
                <a:effectLst/>
                <a:latin typeface="ralewayregular"/>
              </a:rPr>
              <a:t>Egalement</a:t>
            </a:r>
            <a:r>
              <a:rPr lang="fr-FR" dirty="0">
                <a:effectLst/>
                <a:latin typeface="ralewayregular"/>
              </a:rPr>
              <a:t> utilisables au quotidien, les composites lin renforcent leur positionnement dans les domaine de l’aménagement de la maison et du design. </a:t>
            </a:r>
            <a:br>
              <a:rPr lang="fr-FR" dirty="0">
                <a:effectLst/>
                <a:latin typeface="ralewayregular"/>
              </a:rPr>
            </a:br>
            <a:br>
              <a:rPr lang="fr-FR" dirty="0">
                <a:effectLst/>
                <a:latin typeface="ralewayregular"/>
              </a:rPr>
            </a:br>
            <a:r>
              <a:rPr lang="fr-FR" dirty="0">
                <a:effectLst/>
                <a:latin typeface="ralewayregular"/>
              </a:rPr>
              <a:t>L’émergence de ces nouvelles valorisations résulte pour l’essentiel d’une dynamique d’innovation de PME. Elles présentent en outre un fort potentiel pour des secteurs industriels particulièrement exigeants sur les propriétés des matériaux tels le nautisme, l’aéronautique et le secteur ferroviaire.</a:t>
            </a:r>
          </a:p>
          <a:p>
            <a:endParaRPr lang="fr-FR" dirty="0"/>
          </a:p>
        </p:txBody>
      </p:sp>
    </p:spTree>
    <p:extLst>
      <p:ext uri="{BB962C8B-B14F-4D97-AF65-F5344CB8AC3E}">
        <p14:creationId xmlns:p14="http://schemas.microsoft.com/office/powerpoint/2010/main" val="12264272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427709A1-81C8-4A87-9A4F-B1BF6C40353A}"/>
              </a:ext>
            </a:extLst>
          </p:cNvPr>
          <p:cNvSpPr txBox="1"/>
          <p:nvPr/>
        </p:nvSpPr>
        <p:spPr>
          <a:xfrm>
            <a:off x="375081" y="352277"/>
            <a:ext cx="6094520" cy="5909310"/>
          </a:xfrm>
          <a:prstGeom prst="rect">
            <a:avLst/>
          </a:prstGeom>
          <a:noFill/>
        </p:spPr>
        <p:txBody>
          <a:bodyPr wrap="square">
            <a:spAutoFit/>
          </a:bodyPr>
          <a:lstStyle/>
          <a:p>
            <a:r>
              <a:rPr lang="fr-FR" b="1" dirty="0">
                <a:effectLst/>
                <a:latin typeface="din_blackregular"/>
              </a:rPr>
              <a:t>Les papiers fins</a:t>
            </a:r>
          </a:p>
          <a:p>
            <a:r>
              <a:rPr lang="fr-FR" dirty="0">
                <a:effectLst/>
                <a:latin typeface="ralewayregular"/>
              </a:rPr>
              <a:t>Les papiers fabriqués à base de fibres de lin sont légers, résistants et haut-de-gamme. Leurs usages sont variés (papiers d’édition, papiers à usage graphique).</a:t>
            </a:r>
          </a:p>
          <a:p>
            <a:r>
              <a:rPr lang="fr-FR" b="1" dirty="0">
                <a:effectLst/>
                <a:latin typeface="din_blackregular"/>
              </a:rPr>
              <a:t>Les panneaux de particules</a:t>
            </a:r>
          </a:p>
          <a:p>
            <a:r>
              <a:rPr lang="fr-FR" dirty="0">
                <a:effectLst/>
                <a:latin typeface="ralewayregular"/>
              </a:rPr>
              <a:t>En raison de leur faible masse volumique liée à leur structure alvéolaire (120 kg/m</a:t>
            </a:r>
            <a:r>
              <a:rPr lang="fr-FR" baseline="30000" dirty="0">
                <a:effectLst/>
                <a:latin typeface="ralewayregular"/>
              </a:rPr>
              <a:t>3</a:t>
            </a:r>
            <a:r>
              <a:rPr lang="fr-FR" dirty="0">
                <a:effectLst/>
                <a:latin typeface="ralewayregular"/>
              </a:rPr>
              <a:t> non tassés), les anas de lin sont utilisés dans la fabrication de panneaux de particules de bois agglomérées.</a:t>
            </a:r>
            <a:br>
              <a:rPr lang="fr-FR" dirty="0">
                <a:effectLst/>
                <a:latin typeface="ralewayregular"/>
              </a:rPr>
            </a:br>
            <a:br>
              <a:rPr lang="fr-FR" dirty="0">
                <a:effectLst/>
                <a:latin typeface="ralewayregular"/>
              </a:rPr>
            </a:br>
            <a:r>
              <a:rPr lang="fr-FR" dirty="0">
                <a:effectLst/>
                <a:latin typeface="ralewayregular"/>
              </a:rPr>
              <a:t>Dans cette application, les anas apportent aux matériaux :</a:t>
            </a:r>
            <a:br>
              <a:rPr lang="fr-FR" dirty="0">
                <a:effectLst/>
                <a:latin typeface="ralewayregular"/>
              </a:rPr>
            </a:br>
            <a:r>
              <a:rPr lang="fr-FR" dirty="0">
                <a:effectLst/>
                <a:latin typeface="ralewayregular"/>
              </a:rPr>
              <a:t>• un fort pouvoir ignifuge. Cette caractéristique unique permet au panneau de lin d’être utilisé comme un composant majeur des portes coupe-feu.</a:t>
            </a:r>
            <a:br>
              <a:rPr lang="fr-FR" dirty="0">
                <a:effectLst/>
                <a:latin typeface="ralewayregular"/>
              </a:rPr>
            </a:br>
            <a:r>
              <a:rPr lang="fr-FR" dirty="0">
                <a:effectLst/>
                <a:latin typeface="ralewayregular"/>
              </a:rPr>
              <a:t>• une bonne isolation phonique. Cette propriété est particulièrement intéressante pour la fabrication de portes et de cloisons.</a:t>
            </a:r>
            <a:br>
              <a:rPr lang="fr-FR" dirty="0">
                <a:effectLst/>
                <a:latin typeface="ralewayregular"/>
              </a:rPr>
            </a:br>
            <a:r>
              <a:rPr lang="fr-FR" dirty="0">
                <a:effectLst/>
                <a:latin typeface="ralewayregular"/>
              </a:rPr>
              <a:t>• une flexibilité et une grande résistance des panneaux à la torsion, en raison de leur dimension (entre 10 et 20 mm de long, avec une section de l’ordre de 2 mm).</a:t>
            </a:r>
          </a:p>
        </p:txBody>
      </p:sp>
      <p:sp>
        <p:nvSpPr>
          <p:cNvPr id="7" name="ZoneTexte 6">
            <a:extLst>
              <a:ext uri="{FF2B5EF4-FFF2-40B4-BE49-F238E27FC236}">
                <a16:creationId xmlns:a16="http://schemas.microsoft.com/office/drawing/2014/main" id="{E2F21A67-07C2-4F29-A47E-1BD6E422CDEC}"/>
              </a:ext>
            </a:extLst>
          </p:cNvPr>
          <p:cNvSpPr txBox="1"/>
          <p:nvPr/>
        </p:nvSpPr>
        <p:spPr>
          <a:xfrm>
            <a:off x="6234343" y="352277"/>
            <a:ext cx="6094520" cy="2308324"/>
          </a:xfrm>
          <a:prstGeom prst="rect">
            <a:avLst/>
          </a:prstGeom>
          <a:noFill/>
        </p:spPr>
        <p:txBody>
          <a:bodyPr wrap="square">
            <a:spAutoFit/>
          </a:bodyPr>
          <a:lstStyle/>
          <a:p>
            <a:r>
              <a:rPr lang="fr-FR" b="1" dirty="0">
                <a:effectLst/>
                <a:latin typeface="din_blackregular"/>
              </a:rPr>
              <a:t>Les litières et le paillage horticole</a:t>
            </a:r>
          </a:p>
          <a:p>
            <a:r>
              <a:rPr lang="fr-FR" dirty="0">
                <a:effectLst/>
                <a:latin typeface="ralewayregular"/>
              </a:rPr>
              <a:t>Grâce à leur structure alvéolaire, les anas de lin présente une grande capacité à absorber l’eau et à la retenir durablement. Cette propriété en fait un matériaux de choix pour composer :</a:t>
            </a:r>
            <a:br>
              <a:rPr lang="fr-FR" dirty="0">
                <a:effectLst/>
                <a:latin typeface="ralewayregular"/>
              </a:rPr>
            </a:br>
            <a:r>
              <a:rPr lang="fr-FR" dirty="0">
                <a:effectLst/>
                <a:latin typeface="ralewayregular"/>
              </a:rPr>
              <a:t>- des litières pour animaux,</a:t>
            </a:r>
            <a:br>
              <a:rPr lang="fr-FR" dirty="0">
                <a:effectLst/>
                <a:latin typeface="ralewayregular"/>
              </a:rPr>
            </a:br>
            <a:r>
              <a:rPr lang="fr-FR" dirty="0">
                <a:effectLst/>
                <a:latin typeface="ralewayregular"/>
              </a:rPr>
              <a:t>- des paillis horticoles qui conservent l’humidité du sol et limite la pousse des adventices.</a:t>
            </a:r>
          </a:p>
        </p:txBody>
      </p:sp>
    </p:spTree>
    <p:extLst>
      <p:ext uri="{BB962C8B-B14F-4D97-AF65-F5344CB8AC3E}">
        <p14:creationId xmlns:p14="http://schemas.microsoft.com/office/powerpoint/2010/main" val="22929698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D96BF912-72EA-40AC-9E73-0B43FABF74D6}"/>
              </a:ext>
            </a:extLst>
          </p:cNvPr>
          <p:cNvSpPr txBox="1"/>
          <p:nvPr/>
        </p:nvSpPr>
        <p:spPr>
          <a:xfrm>
            <a:off x="572507" y="612844"/>
            <a:ext cx="11524418" cy="3970318"/>
          </a:xfrm>
          <a:prstGeom prst="rect">
            <a:avLst/>
          </a:prstGeom>
          <a:noFill/>
        </p:spPr>
        <p:txBody>
          <a:bodyPr wrap="square">
            <a:spAutoFit/>
          </a:bodyPr>
          <a:lstStyle/>
          <a:p>
            <a:r>
              <a:rPr lang="fr-FR" b="1" dirty="0">
                <a:effectLst/>
                <a:latin typeface="din_blackregular"/>
              </a:rPr>
              <a:t>L’énergie</a:t>
            </a:r>
          </a:p>
          <a:p>
            <a:r>
              <a:rPr lang="fr-FR" dirty="0">
                <a:effectLst/>
                <a:latin typeface="ralewayregular"/>
              </a:rPr>
              <a:t>Certains anas sont utilisés à des fins énergétiques. Leur pouvoir calorifique est comparable à celui du bois (4 kWh/kg) ─ pour un coût d'accès inférieur ─ et leur taux d’humidité est faible (10 à 12 %). En clair 2,5 kg d'anas équivalent à 1 litre de fioul.</a:t>
            </a:r>
          </a:p>
          <a:p>
            <a:endParaRPr lang="fr-FR" dirty="0">
              <a:effectLst/>
              <a:latin typeface="ralewayregular"/>
            </a:endParaRPr>
          </a:p>
          <a:p>
            <a:r>
              <a:rPr lang="fr-FR" b="1" dirty="0">
                <a:effectLst/>
                <a:latin typeface="din_blackregular"/>
              </a:rPr>
              <a:t>L’huile</a:t>
            </a:r>
          </a:p>
          <a:p>
            <a:r>
              <a:rPr lang="fr-FR" dirty="0">
                <a:effectLst/>
                <a:latin typeface="ralewayregular"/>
              </a:rPr>
              <a:t>Connue pour sa siccativité et ses capacités de polymérisation, l'huile de lin est employée seule ou mélangée à d'autres huiles, résines et solvants. Classiquement, elle est utilisée en tant que :</a:t>
            </a:r>
            <a:br>
              <a:rPr lang="fr-FR" dirty="0">
                <a:effectLst/>
                <a:latin typeface="ralewayregular"/>
              </a:rPr>
            </a:br>
            <a:r>
              <a:rPr lang="fr-FR" dirty="0">
                <a:effectLst/>
                <a:latin typeface="ralewayregular"/>
              </a:rPr>
              <a:t>- liant pour certaines peintures à l'huile,</a:t>
            </a:r>
            <a:br>
              <a:rPr lang="fr-FR" dirty="0">
                <a:effectLst/>
                <a:latin typeface="ralewayregular"/>
              </a:rPr>
            </a:br>
            <a:r>
              <a:rPr lang="fr-FR" dirty="0">
                <a:effectLst/>
                <a:latin typeface="ralewayregular"/>
              </a:rPr>
              <a:t>- imprégnateur et protecteur des bois à l'intérieur comme à l'extérieur : protection contre l'humidité, les champignons et insectes, et contre la poussière par son caractère antistatique,</a:t>
            </a:r>
            <a:br>
              <a:rPr lang="fr-FR" dirty="0">
                <a:effectLst/>
                <a:latin typeface="ralewayregular"/>
              </a:rPr>
            </a:br>
            <a:r>
              <a:rPr lang="fr-FR" dirty="0">
                <a:effectLst/>
                <a:latin typeface="ralewayregular"/>
              </a:rPr>
              <a:t>- composant de certains vernis de finition,</a:t>
            </a:r>
            <a:br>
              <a:rPr lang="fr-FR" dirty="0">
                <a:effectLst/>
                <a:latin typeface="ralewayregular"/>
              </a:rPr>
            </a:br>
            <a:r>
              <a:rPr lang="fr-FR" dirty="0">
                <a:effectLst/>
                <a:latin typeface="ralewayregular"/>
              </a:rPr>
              <a:t>- agent plastifiant du mastic de vitrier,</a:t>
            </a:r>
            <a:br>
              <a:rPr lang="fr-FR" dirty="0">
                <a:effectLst/>
                <a:latin typeface="ralewayregular"/>
              </a:rPr>
            </a:br>
            <a:r>
              <a:rPr lang="fr-FR" dirty="0">
                <a:effectLst/>
                <a:latin typeface="ralewayregular"/>
              </a:rPr>
              <a:t>- agent de cohérence et liant dans la fabrication du linoléum.</a:t>
            </a:r>
          </a:p>
        </p:txBody>
      </p:sp>
    </p:spTree>
    <p:extLst>
      <p:ext uri="{BB962C8B-B14F-4D97-AF65-F5344CB8AC3E}">
        <p14:creationId xmlns:p14="http://schemas.microsoft.com/office/powerpoint/2010/main" val="1744101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317231A-FE72-4B18-8EBD-AB5F85F388E3}"/>
              </a:ext>
            </a:extLst>
          </p:cNvPr>
          <p:cNvSpPr>
            <a:spLocks noGrp="1"/>
          </p:cNvSpPr>
          <p:nvPr>
            <p:ph type="title"/>
          </p:nvPr>
        </p:nvSpPr>
        <p:spPr/>
        <p:txBody>
          <a:bodyPr/>
          <a:lstStyle/>
          <a:p>
            <a:endParaRPr lang="fr-FR"/>
          </a:p>
        </p:txBody>
      </p:sp>
      <p:pic>
        <p:nvPicPr>
          <p:cNvPr id="5" name="Espace réservé du contenu 4">
            <a:extLst>
              <a:ext uri="{FF2B5EF4-FFF2-40B4-BE49-F238E27FC236}">
                <a16:creationId xmlns:a16="http://schemas.microsoft.com/office/drawing/2014/main" id="{0F063270-6D13-4B14-A372-9675204FE8B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26587" y="1253331"/>
            <a:ext cx="7735712" cy="4351338"/>
          </a:xfrm>
        </p:spPr>
      </p:pic>
    </p:spTree>
    <p:extLst>
      <p:ext uri="{BB962C8B-B14F-4D97-AF65-F5344CB8AC3E}">
        <p14:creationId xmlns:p14="http://schemas.microsoft.com/office/powerpoint/2010/main" val="22105323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DB80C42-3721-42D2-A25F-F8A394029415}"/>
              </a:ext>
            </a:extLst>
          </p:cNvPr>
          <p:cNvSpPr>
            <a:spLocks noGrp="1"/>
          </p:cNvSpPr>
          <p:nvPr>
            <p:ph idx="1"/>
          </p:nvPr>
        </p:nvSpPr>
        <p:spPr/>
        <p:txBody>
          <a:bodyPr/>
          <a:lstStyle/>
          <a:p>
            <a:endParaRPr lang="fr-FR" dirty="0"/>
          </a:p>
        </p:txBody>
      </p:sp>
      <p:pic>
        <p:nvPicPr>
          <p:cNvPr id="4" name="Image 3">
            <a:extLst>
              <a:ext uri="{FF2B5EF4-FFF2-40B4-BE49-F238E27FC236}">
                <a16:creationId xmlns:a16="http://schemas.microsoft.com/office/drawing/2014/main" id="{13C7A9CC-F7D7-464C-A1C5-26ACB30BBF7A}"/>
              </a:ext>
            </a:extLst>
          </p:cNvPr>
          <p:cNvPicPr>
            <a:picLocks noChangeAspect="1"/>
          </p:cNvPicPr>
          <p:nvPr/>
        </p:nvPicPr>
        <p:blipFill>
          <a:blip r:embed="rId2"/>
          <a:stretch>
            <a:fillRect/>
          </a:stretch>
        </p:blipFill>
        <p:spPr>
          <a:xfrm>
            <a:off x="2571444" y="643648"/>
            <a:ext cx="7049111" cy="5570703"/>
          </a:xfrm>
          <a:prstGeom prst="rect">
            <a:avLst/>
          </a:prstGeom>
        </p:spPr>
      </p:pic>
      <p:sp>
        <p:nvSpPr>
          <p:cNvPr id="5" name="ZoneTexte 4">
            <a:extLst>
              <a:ext uri="{FF2B5EF4-FFF2-40B4-BE49-F238E27FC236}">
                <a16:creationId xmlns:a16="http://schemas.microsoft.com/office/drawing/2014/main" id="{6E2BBA63-DAB7-4E70-A553-4FF71662812C}"/>
              </a:ext>
            </a:extLst>
          </p:cNvPr>
          <p:cNvSpPr txBox="1"/>
          <p:nvPr/>
        </p:nvSpPr>
        <p:spPr>
          <a:xfrm>
            <a:off x="632109" y="311307"/>
            <a:ext cx="6159308" cy="923330"/>
          </a:xfrm>
          <a:prstGeom prst="rect">
            <a:avLst/>
          </a:prstGeom>
          <a:noFill/>
        </p:spPr>
        <p:txBody>
          <a:bodyPr wrap="square" rtlCol="0">
            <a:spAutoFit/>
          </a:bodyPr>
          <a:lstStyle/>
          <a:p>
            <a:r>
              <a:rPr lang="fr-FR" dirty="0" err="1"/>
              <a:t>FranceAgrimère</a:t>
            </a:r>
            <a:r>
              <a:rPr lang="fr-FR" dirty="0"/>
              <a:t> édition 2022</a:t>
            </a:r>
          </a:p>
          <a:p>
            <a:r>
              <a:rPr lang="fr-FR" dirty="0"/>
              <a:t>Source Douane française, données 2021</a:t>
            </a:r>
          </a:p>
          <a:p>
            <a:endParaRPr lang="fr-FR" dirty="0"/>
          </a:p>
        </p:txBody>
      </p:sp>
    </p:spTree>
    <p:extLst>
      <p:ext uri="{BB962C8B-B14F-4D97-AF65-F5344CB8AC3E}">
        <p14:creationId xmlns:p14="http://schemas.microsoft.com/office/powerpoint/2010/main" val="1112358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2E8DF2D-E8BC-4781-8F38-FFDFF550FD98}"/>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8F8D3868-18FF-43A1-A096-BA724DFE71D3}"/>
              </a:ext>
            </a:extLst>
          </p:cNvPr>
          <p:cNvSpPr>
            <a:spLocks noGrp="1"/>
          </p:cNvSpPr>
          <p:nvPr>
            <p:ph idx="1"/>
          </p:nvPr>
        </p:nvSpPr>
        <p:spPr/>
        <p:txBody>
          <a:bodyPr/>
          <a:lstStyle/>
          <a:p>
            <a:endParaRPr lang="fr-FR" dirty="0"/>
          </a:p>
        </p:txBody>
      </p:sp>
      <p:pic>
        <p:nvPicPr>
          <p:cNvPr id="4" name="Image 3">
            <a:extLst>
              <a:ext uri="{FF2B5EF4-FFF2-40B4-BE49-F238E27FC236}">
                <a16:creationId xmlns:a16="http://schemas.microsoft.com/office/drawing/2014/main" id="{1E23DA20-FD25-48B3-BAF1-7054D6A484C9}"/>
              </a:ext>
            </a:extLst>
          </p:cNvPr>
          <p:cNvPicPr>
            <a:picLocks noChangeAspect="1"/>
          </p:cNvPicPr>
          <p:nvPr/>
        </p:nvPicPr>
        <p:blipFill>
          <a:blip r:embed="rId2"/>
          <a:stretch>
            <a:fillRect/>
          </a:stretch>
        </p:blipFill>
        <p:spPr>
          <a:xfrm>
            <a:off x="0" y="-64994"/>
            <a:ext cx="6569009" cy="5159187"/>
          </a:xfrm>
          <a:prstGeom prst="rect">
            <a:avLst/>
          </a:prstGeom>
        </p:spPr>
      </p:pic>
      <p:pic>
        <p:nvPicPr>
          <p:cNvPr id="5" name="Image 4">
            <a:extLst>
              <a:ext uri="{FF2B5EF4-FFF2-40B4-BE49-F238E27FC236}">
                <a16:creationId xmlns:a16="http://schemas.microsoft.com/office/drawing/2014/main" id="{66F86A9E-654D-495E-A62F-484825BB27A8}"/>
              </a:ext>
            </a:extLst>
          </p:cNvPr>
          <p:cNvPicPr>
            <a:picLocks noChangeAspect="1"/>
          </p:cNvPicPr>
          <p:nvPr/>
        </p:nvPicPr>
        <p:blipFill>
          <a:blip r:embed="rId3"/>
          <a:stretch>
            <a:fillRect/>
          </a:stretch>
        </p:blipFill>
        <p:spPr>
          <a:xfrm>
            <a:off x="6468894" y="681037"/>
            <a:ext cx="5723106" cy="3520463"/>
          </a:xfrm>
          <a:prstGeom prst="rect">
            <a:avLst/>
          </a:prstGeom>
        </p:spPr>
      </p:pic>
    </p:spTree>
    <p:extLst>
      <p:ext uri="{BB962C8B-B14F-4D97-AF65-F5344CB8AC3E}">
        <p14:creationId xmlns:p14="http://schemas.microsoft.com/office/powerpoint/2010/main" val="2246169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0CAFCB9-1300-47B7-BB60-08EA8F40E484}"/>
              </a:ext>
            </a:extLst>
          </p:cNvPr>
          <p:cNvSpPr>
            <a:spLocks noGrp="1"/>
          </p:cNvSpPr>
          <p:nvPr>
            <p:ph type="title"/>
          </p:nvPr>
        </p:nvSpPr>
        <p:spPr>
          <a:xfrm>
            <a:off x="282012" y="172466"/>
            <a:ext cx="10515600" cy="757388"/>
          </a:xfrm>
        </p:spPr>
        <p:txBody>
          <a:bodyPr/>
          <a:lstStyle/>
          <a:p>
            <a:r>
              <a:rPr lang="fr-FR" dirty="0"/>
              <a:t>Structure de la filière lin textile</a:t>
            </a:r>
          </a:p>
        </p:txBody>
      </p:sp>
      <p:sp>
        <p:nvSpPr>
          <p:cNvPr id="4" name="ZoneTexte 3">
            <a:extLst>
              <a:ext uri="{FF2B5EF4-FFF2-40B4-BE49-F238E27FC236}">
                <a16:creationId xmlns:a16="http://schemas.microsoft.com/office/drawing/2014/main" id="{3742F97A-8E2A-4E3E-BAE4-B331AF3DB59E}"/>
              </a:ext>
            </a:extLst>
          </p:cNvPr>
          <p:cNvSpPr txBox="1"/>
          <p:nvPr/>
        </p:nvSpPr>
        <p:spPr>
          <a:xfrm>
            <a:off x="409577" y="2639219"/>
            <a:ext cx="752474" cy="307777"/>
          </a:xfrm>
          <a:prstGeom prst="rect">
            <a:avLst/>
          </a:prstGeom>
          <a:solidFill>
            <a:schemeClr val="bg2">
              <a:lumMod val="90000"/>
            </a:schemeClr>
          </a:solidFill>
        </p:spPr>
        <p:txBody>
          <a:bodyPr wrap="square" rtlCol="0">
            <a:spAutoFit/>
          </a:bodyPr>
          <a:lstStyle/>
          <a:p>
            <a:r>
              <a:rPr lang="fr-FR" sz="1400" dirty="0"/>
              <a:t>Récolte</a:t>
            </a:r>
          </a:p>
        </p:txBody>
      </p:sp>
      <p:sp>
        <p:nvSpPr>
          <p:cNvPr id="5" name="Ellipse 4">
            <a:extLst>
              <a:ext uri="{FF2B5EF4-FFF2-40B4-BE49-F238E27FC236}">
                <a16:creationId xmlns:a16="http://schemas.microsoft.com/office/drawing/2014/main" id="{68EA869B-55DA-45F2-BB15-C15B7A6915A1}"/>
              </a:ext>
            </a:extLst>
          </p:cNvPr>
          <p:cNvSpPr/>
          <p:nvPr/>
        </p:nvSpPr>
        <p:spPr>
          <a:xfrm>
            <a:off x="1857376" y="2582069"/>
            <a:ext cx="666750" cy="476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dirty="0"/>
              <a:t>Lin fibre</a:t>
            </a:r>
          </a:p>
        </p:txBody>
      </p:sp>
      <p:sp>
        <p:nvSpPr>
          <p:cNvPr id="6" name="ZoneTexte 5">
            <a:extLst>
              <a:ext uri="{FF2B5EF4-FFF2-40B4-BE49-F238E27FC236}">
                <a16:creationId xmlns:a16="http://schemas.microsoft.com/office/drawing/2014/main" id="{65C21FB7-FA04-4ABE-BD3E-C9C7457F6C94}"/>
              </a:ext>
            </a:extLst>
          </p:cNvPr>
          <p:cNvSpPr txBox="1"/>
          <p:nvPr/>
        </p:nvSpPr>
        <p:spPr>
          <a:xfrm>
            <a:off x="3248025" y="2667794"/>
            <a:ext cx="752475" cy="307777"/>
          </a:xfrm>
          <a:prstGeom prst="rect">
            <a:avLst/>
          </a:prstGeom>
          <a:solidFill>
            <a:schemeClr val="bg2">
              <a:lumMod val="90000"/>
            </a:schemeClr>
          </a:solidFill>
        </p:spPr>
        <p:txBody>
          <a:bodyPr wrap="square" rtlCol="0">
            <a:spAutoFit/>
          </a:bodyPr>
          <a:lstStyle/>
          <a:p>
            <a:pPr algn="ctr"/>
            <a:r>
              <a:rPr lang="fr-FR" sz="1400" dirty="0"/>
              <a:t>teillage</a:t>
            </a:r>
          </a:p>
        </p:txBody>
      </p:sp>
      <p:sp>
        <p:nvSpPr>
          <p:cNvPr id="7" name="Ellipse 6">
            <a:extLst>
              <a:ext uri="{FF2B5EF4-FFF2-40B4-BE49-F238E27FC236}">
                <a16:creationId xmlns:a16="http://schemas.microsoft.com/office/drawing/2014/main" id="{87BCECC9-4D9A-4591-AFFC-5C2AAA0E79DC}"/>
              </a:ext>
            </a:extLst>
          </p:cNvPr>
          <p:cNvSpPr/>
          <p:nvPr/>
        </p:nvSpPr>
        <p:spPr>
          <a:xfrm>
            <a:off x="4752975" y="1325563"/>
            <a:ext cx="1343025" cy="476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a:t>Filasse</a:t>
            </a:r>
          </a:p>
        </p:txBody>
      </p:sp>
      <p:sp>
        <p:nvSpPr>
          <p:cNvPr id="8" name="Ellipse 7">
            <a:extLst>
              <a:ext uri="{FF2B5EF4-FFF2-40B4-BE49-F238E27FC236}">
                <a16:creationId xmlns:a16="http://schemas.microsoft.com/office/drawing/2014/main" id="{5018DFA6-9726-4950-AE95-D0C1D18DBFCE}"/>
              </a:ext>
            </a:extLst>
          </p:cNvPr>
          <p:cNvSpPr/>
          <p:nvPr/>
        </p:nvSpPr>
        <p:spPr>
          <a:xfrm>
            <a:off x="4752975" y="2105819"/>
            <a:ext cx="1343025" cy="476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a:t>Etoupes</a:t>
            </a:r>
          </a:p>
        </p:txBody>
      </p:sp>
      <p:sp>
        <p:nvSpPr>
          <p:cNvPr id="9" name="Ellipse 8">
            <a:extLst>
              <a:ext uri="{FF2B5EF4-FFF2-40B4-BE49-F238E27FC236}">
                <a16:creationId xmlns:a16="http://schemas.microsoft.com/office/drawing/2014/main" id="{EBB75BEF-1DAF-4442-80DD-E8DF7B9A5267}"/>
              </a:ext>
            </a:extLst>
          </p:cNvPr>
          <p:cNvSpPr/>
          <p:nvPr/>
        </p:nvSpPr>
        <p:spPr>
          <a:xfrm>
            <a:off x="4752975" y="2886869"/>
            <a:ext cx="1343025" cy="476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a:t>Graines</a:t>
            </a:r>
          </a:p>
        </p:txBody>
      </p:sp>
      <p:sp>
        <p:nvSpPr>
          <p:cNvPr id="10" name="Ellipse 9">
            <a:extLst>
              <a:ext uri="{FF2B5EF4-FFF2-40B4-BE49-F238E27FC236}">
                <a16:creationId xmlns:a16="http://schemas.microsoft.com/office/drawing/2014/main" id="{C4912A4D-1493-42E2-AC2E-AE68D1805A92}"/>
              </a:ext>
            </a:extLst>
          </p:cNvPr>
          <p:cNvSpPr/>
          <p:nvPr/>
        </p:nvSpPr>
        <p:spPr>
          <a:xfrm>
            <a:off x="4752975" y="3667919"/>
            <a:ext cx="1343025" cy="476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a:t>Anas</a:t>
            </a:r>
          </a:p>
        </p:txBody>
      </p:sp>
      <p:sp>
        <p:nvSpPr>
          <p:cNvPr id="11" name="Ellipse 10">
            <a:extLst>
              <a:ext uri="{FF2B5EF4-FFF2-40B4-BE49-F238E27FC236}">
                <a16:creationId xmlns:a16="http://schemas.microsoft.com/office/drawing/2014/main" id="{E84CA885-8CB2-4AC4-A851-8731C79DAF6F}"/>
              </a:ext>
            </a:extLst>
          </p:cNvPr>
          <p:cNvSpPr/>
          <p:nvPr/>
        </p:nvSpPr>
        <p:spPr>
          <a:xfrm>
            <a:off x="4752975" y="4448969"/>
            <a:ext cx="1343025" cy="476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a:t>Poussières</a:t>
            </a:r>
          </a:p>
        </p:txBody>
      </p:sp>
      <p:sp>
        <p:nvSpPr>
          <p:cNvPr id="12" name="Flèche : droite 11">
            <a:extLst>
              <a:ext uri="{FF2B5EF4-FFF2-40B4-BE49-F238E27FC236}">
                <a16:creationId xmlns:a16="http://schemas.microsoft.com/office/drawing/2014/main" id="{725B3709-7B60-49EB-B056-659225AEFCBD}"/>
              </a:ext>
            </a:extLst>
          </p:cNvPr>
          <p:cNvSpPr/>
          <p:nvPr/>
        </p:nvSpPr>
        <p:spPr>
          <a:xfrm>
            <a:off x="1162051" y="2667794"/>
            <a:ext cx="695325"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Flèche : droite 12">
            <a:extLst>
              <a:ext uri="{FF2B5EF4-FFF2-40B4-BE49-F238E27FC236}">
                <a16:creationId xmlns:a16="http://schemas.microsoft.com/office/drawing/2014/main" id="{78A294C9-4381-4179-AEF1-BB8A9A480BB2}"/>
              </a:ext>
            </a:extLst>
          </p:cNvPr>
          <p:cNvSpPr/>
          <p:nvPr/>
        </p:nvSpPr>
        <p:spPr>
          <a:xfrm>
            <a:off x="2552701" y="2667794"/>
            <a:ext cx="695325"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Flèche : droite 14">
            <a:extLst>
              <a:ext uri="{FF2B5EF4-FFF2-40B4-BE49-F238E27FC236}">
                <a16:creationId xmlns:a16="http://schemas.microsoft.com/office/drawing/2014/main" id="{BA114771-09BE-4818-9510-F5C6A51A851F}"/>
              </a:ext>
            </a:extLst>
          </p:cNvPr>
          <p:cNvSpPr/>
          <p:nvPr/>
        </p:nvSpPr>
        <p:spPr>
          <a:xfrm>
            <a:off x="4029075" y="1377950"/>
            <a:ext cx="723900" cy="3714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Flèche : droite 15">
            <a:extLst>
              <a:ext uri="{FF2B5EF4-FFF2-40B4-BE49-F238E27FC236}">
                <a16:creationId xmlns:a16="http://schemas.microsoft.com/office/drawing/2014/main" id="{AA760912-8A64-4A7E-BE1B-98E2FDF70CC3}"/>
              </a:ext>
            </a:extLst>
          </p:cNvPr>
          <p:cNvSpPr/>
          <p:nvPr/>
        </p:nvSpPr>
        <p:spPr>
          <a:xfrm>
            <a:off x="4029075" y="2158206"/>
            <a:ext cx="723900" cy="3714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Flèche : droite 16">
            <a:extLst>
              <a:ext uri="{FF2B5EF4-FFF2-40B4-BE49-F238E27FC236}">
                <a16:creationId xmlns:a16="http://schemas.microsoft.com/office/drawing/2014/main" id="{1A6CAC81-AF00-4FD7-AA50-2FF3774F691B}"/>
              </a:ext>
            </a:extLst>
          </p:cNvPr>
          <p:cNvSpPr/>
          <p:nvPr/>
        </p:nvSpPr>
        <p:spPr>
          <a:xfrm>
            <a:off x="4029075" y="2958307"/>
            <a:ext cx="723900" cy="3714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Flèche : droite 17">
            <a:extLst>
              <a:ext uri="{FF2B5EF4-FFF2-40B4-BE49-F238E27FC236}">
                <a16:creationId xmlns:a16="http://schemas.microsoft.com/office/drawing/2014/main" id="{7C996513-C5B2-4422-99F9-E9F07AD5DDC3}"/>
              </a:ext>
            </a:extLst>
          </p:cNvPr>
          <p:cNvSpPr/>
          <p:nvPr/>
        </p:nvSpPr>
        <p:spPr>
          <a:xfrm>
            <a:off x="4029075" y="3739357"/>
            <a:ext cx="723900" cy="3714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Flèche : droite 18">
            <a:extLst>
              <a:ext uri="{FF2B5EF4-FFF2-40B4-BE49-F238E27FC236}">
                <a16:creationId xmlns:a16="http://schemas.microsoft.com/office/drawing/2014/main" id="{E2AE263B-9404-4433-81C5-36663F0EE6D0}"/>
              </a:ext>
            </a:extLst>
          </p:cNvPr>
          <p:cNvSpPr/>
          <p:nvPr/>
        </p:nvSpPr>
        <p:spPr>
          <a:xfrm>
            <a:off x="4029075" y="4520407"/>
            <a:ext cx="723900" cy="3714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ZoneTexte 19">
            <a:extLst>
              <a:ext uri="{FF2B5EF4-FFF2-40B4-BE49-F238E27FC236}">
                <a16:creationId xmlns:a16="http://schemas.microsoft.com/office/drawing/2014/main" id="{D3342FE4-428C-479D-AE0C-375C49B7E95A}"/>
              </a:ext>
            </a:extLst>
          </p:cNvPr>
          <p:cNvSpPr txBox="1"/>
          <p:nvPr/>
        </p:nvSpPr>
        <p:spPr>
          <a:xfrm>
            <a:off x="4029075" y="1090018"/>
            <a:ext cx="723900" cy="307777"/>
          </a:xfrm>
          <a:prstGeom prst="rect">
            <a:avLst/>
          </a:prstGeom>
          <a:noFill/>
        </p:spPr>
        <p:txBody>
          <a:bodyPr wrap="square" rtlCol="0">
            <a:spAutoFit/>
          </a:bodyPr>
          <a:lstStyle/>
          <a:p>
            <a:pPr algn="ctr"/>
            <a:r>
              <a:rPr lang="fr-FR" sz="1400" dirty="0"/>
              <a:t>20%</a:t>
            </a:r>
          </a:p>
        </p:txBody>
      </p:sp>
      <p:sp>
        <p:nvSpPr>
          <p:cNvPr id="21" name="ZoneTexte 20">
            <a:extLst>
              <a:ext uri="{FF2B5EF4-FFF2-40B4-BE49-F238E27FC236}">
                <a16:creationId xmlns:a16="http://schemas.microsoft.com/office/drawing/2014/main" id="{5BF92388-D079-4F89-A237-FF628DE8048A}"/>
              </a:ext>
            </a:extLst>
          </p:cNvPr>
          <p:cNvSpPr txBox="1"/>
          <p:nvPr/>
        </p:nvSpPr>
        <p:spPr>
          <a:xfrm>
            <a:off x="3971924" y="1899642"/>
            <a:ext cx="723900" cy="307777"/>
          </a:xfrm>
          <a:prstGeom prst="rect">
            <a:avLst/>
          </a:prstGeom>
          <a:noFill/>
        </p:spPr>
        <p:txBody>
          <a:bodyPr wrap="square" rtlCol="0">
            <a:spAutoFit/>
          </a:bodyPr>
          <a:lstStyle/>
          <a:p>
            <a:pPr algn="ctr"/>
            <a:r>
              <a:rPr lang="fr-FR" sz="1400" dirty="0"/>
              <a:t>10%</a:t>
            </a:r>
          </a:p>
        </p:txBody>
      </p:sp>
      <p:sp>
        <p:nvSpPr>
          <p:cNvPr id="22" name="ZoneTexte 21">
            <a:extLst>
              <a:ext uri="{FF2B5EF4-FFF2-40B4-BE49-F238E27FC236}">
                <a16:creationId xmlns:a16="http://schemas.microsoft.com/office/drawing/2014/main" id="{CA42861B-FEE9-479D-91D3-94F63CF02D0C}"/>
              </a:ext>
            </a:extLst>
          </p:cNvPr>
          <p:cNvSpPr txBox="1"/>
          <p:nvPr/>
        </p:nvSpPr>
        <p:spPr>
          <a:xfrm>
            <a:off x="4000501" y="2732185"/>
            <a:ext cx="723900" cy="307777"/>
          </a:xfrm>
          <a:prstGeom prst="rect">
            <a:avLst/>
          </a:prstGeom>
          <a:noFill/>
        </p:spPr>
        <p:txBody>
          <a:bodyPr wrap="square" rtlCol="0">
            <a:spAutoFit/>
          </a:bodyPr>
          <a:lstStyle/>
          <a:p>
            <a:pPr algn="ctr"/>
            <a:r>
              <a:rPr lang="fr-FR" sz="1400" dirty="0"/>
              <a:t>10%</a:t>
            </a:r>
          </a:p>
        </p:txBody>
      </p:sp>
      <p:sp>
        <p:nvSpPr>
          <p:cNvPr id="23" name="ZoneTexte 22">
            <a:extLst>
              <a:ext uri="{FF2B5EF4-FFF2-40B4-BE49-F238E27FC236}">
                <a16:creationId xmlns:a16="http://schemas.microsoft.com/office/drawing/2014/main" id="{BCD5C0E8-CBB8-465D-A0D3-B8791D3C0AFA}"/>
              </a:ext>
            </a:extLst>
          </p:cNvPr>
          <p:cNvSpPr txBox="1"/>
          <p:nvPr/>
        </p:nvSpPr>
        <p:spPr>
          <a:xfrm>
            <a:off x="4000501" y="4295080"/>
            <a:ext cx="723900" cy="307777"/>
          </a:xfrm>
          <a:prstGeom prst="rect">
            <a:avLst/>
          </a:prstGeom>
          <a:noFill/>
        </p:spPr>
        <p:txBody>
          <a:bodyPr wrap="square" rtlCol="0">
            <a:spAutoFit/>
          </a:bodyPr>
          <a:lstStyle/>
          <a:p>
            <a:pPr algn="ctr"/>
            <a:r>
              <a:rPr lang="fr-FR" sz="1400" dirty="0"/>
              <a:t>5%</a:t>
            </a:r>
          </a:p>
        </p:txBody>
      </p:sp>
      <p:sp>
        <p:nvSpPr>
          <p:cNvPr id="24" name="ZoneTexte 23">
            <a:extLst>
              <a:ext uri="{FF2B5EF4-FFF2-40B4-BE49-F238E27FC236}">
                <a16:creationId xmlns:a16="http://schemas.microsoft.com/office/drawing/2014/main" id="{13336D38-79E3-4A86-B308-CF49C5D176A5}"/>
              </a:ext>
            </a:extLst>
          </p:cNvPr>
          <p:cNvSpPr txBox="1"/>
          <p:nvPr/>
        </p:nvSpPr>
        <p:spPr>
          <a:xfrm>
            <a:off x="3971924" y="3514030"/>
            <a:ext cx="723900" cy="307777"/>
          </a:xfrm>
          <a:prstGeom prst="rect">
            <a:avLst/>
          </a:prstGeom>
          <a:noFill/>
        </p:spPr>
        <p:txBody>
          <a:bodyPr wrap="square" rtlCol="0">
            <a:spAutoFit/>
          </a:bodyPr>
          <a:lstStyle/>
          <a:p>
            <a:pPr algn="ctr"/>
            <a:r>
              <a:rPr lang="fr-FR" sz="1400" dirty="0"/>
              <a:t>50%</a:t>
            </a:r>
          </a:p>
        </p:txBody>
      </p:sp>
      <p:sp>
        <p:nvSpPr>
          <p:cNvPr id="28" name="ZoneTexte 27">
            <a:extLst>
              <a:ext uri="{FF2B5EF4-FFF2-40B4-BE49-F238E27FC236}">
                <a16:creationId xmlns:a16="http://schemas.microsoft.com/office/drawing/2014/main" id="{B11387EA-4EAB-4979-B43F-65BA17AA9B9B}"/>
              </a:ext>
            </a:extLst>
          </p:cNvPr>
          <p:cNvSpPr txBox="1"/>
          <p:nvPr/>
        </p:nvSpPr>
        <p:spPr>
          <a:xfrm>
            <a:off x="8433897" y="1357812"/>
            <a:ext cx="3388142" cy="307777"/>
          </a:xfrm>
          <a:prstGeom prst="rect">
            <a:avLst/>
          </a:prstGeom>
          <a:solidFill>
            <a:schemeClr val="bg2">
              <a:lumMod val="90000"/>
            </a:schemeClr>
          </a:solidFill>
        </p:spPr>
        <p:txBody>
          <a:bodyPr wrap="square" rtlCol="0">
            <a:spAutoFit/>
          </a:bodyPr>
          <a:lstStyle/>
          <a:p>
            <a:pPr algn="ctr"/>
            <a:r>
              <a:rPr lang="fr-FR" sz="1400" dirty="0"/>
              <a:t>Habillement</a:t>
            </a:r>
          </a:p>
        </p:txBody>
      </p:sp>
      <p:sp>
        <p:nvSpPr>
          <p:cNvPr id="29" name="ZoneTexte 28">
            <a:extLst>
              <a:ext uri="{FF2B5EF4-FFF2-40B4-BE49-F238E27FC236}">
                <a16:creationId xmlns:a16="http://schemas.microsoft.com/office/drawing/2014/main" id="{B8C7443D-0566-4F17-8956-8BAD46A11E84}"/>
              </a:ext>
            </a:extLst>
          </p:cNvPr>
          <p:cNvSpPr txBox="1"/>
          <p:nvPr/>
        </p:nvSpPr>
        <p:spPr>
          <a:xfrm>
            <a:off x="8433897" y="1776751"/>
            <a:ext cx="3388142" cy="307777"/>
          </a:xfrm>
          <a:prstGeom prst="rect">
            <a:avLst/>
          </a:prstGeom>
          <a:solidFill>
            <a:schemeClr val="bg2">
              <a:lumMod val="90000"/>
            </a:schemeClr>
          </a:solidFill>
        </p:spPr>
        <p:txBody>
          <a:bodyPr wrap="square" rtlCol="0">
            <a:spAutoFit/>
          </a:bodyPr>
          <a:lstStyle/>
          <a:p>
            <a:pPr algn="ctr"/>
            <a:r>
              <a:rPr lang="fr-FR" sz="1400" dirty="0"/>
              <a:t>Textile maison</a:t>
            </a:r>
          </a:p>
        </p:txBody>
      </p:sp>
      <p:sp>
        <p:nvSpPr>
          <p:cNvPr id="30" name="ZoneTexte 29">
            <a:extLst>
              <a:ext uri="{FF2B5EF4-FFF2-40B4-BE49-F238E27FC236}">
                <a16:creationId xmlns:a16="http://schemas.microsoft.com/office/drawing/2014/main" id="{EAD13B16-FB75-4B9F-A493-2949D60C5FCB}"/>
              </a:ext>
            </a:extLst>
          </p:cNvPr>
          <p:cNvSpPr txBox="1"/>
          <p:nvPr/>
        </p:nvSpPr>
        <p:spPr>
          <a:xfrm>
            <a:off x="8433897" y="2190849"/>
            <a:ext cx="3388142" cy="307777"/>
          </a:xfrm>
          <a:prstGeom prst="rect">
            <a:avLst/>
          </a:prstGeom>
          <a:solidFill>
            <a:schemeClr val="bg2">
              <a:lumMod val="90000"/>
            </a:schemeClr>
          </a:solidFill>
        </p:spPr>
        <p:txBody>
          <a:bodyPr wrap="square" rtlCol="0">
            <a:spAutoFit/>
          </a:bodyPr>
          <a:lstStyle/>
          <a:p>
            <a:pPr algn="ctr"/>
            <a:r>
              <a:rPr lang="fr-FR" sz="1400" dirty="0"/>
              <a:t>Matériaux Composite (Plastique, …</a:t>
            </a:r>
          </a:p>
        </p:txBody>
      </p:sp>
      <p:sp>
        <p:nvSpPr>
          <p:cNvPr id="31" name="ZoneTexte 30">
            <a:extLst>
              <a:ext uri="{FF2B5EF4-FFF2-40B4-BE49-F238E27FC236}">
                <a16:creationId xmlns:a16="http://schemas.microsoft.com/office/drawing/2014/main" id="{92FC8025-8E78-4E5C-B9F8-16F7B5C6A4F1}"/>
              </a:ext>
            </a:extLst>
          </p:cNvPr>
          <p:cNvSpPr txBox="1"/>
          <p:nvPr/>
        </p:nvSpPr>
        <p:spPr>
          <a:xfrm>
            <a:off x="8433897" y="3004340"/>
            <a:ext cx="3388142" cy="307777"/>
          </a:xfrm>
          <a:prstGeom prst="rect">
            <a:avLst/>
          </a:prstGeom>
          <a:solidFill>
            <a:schemeClr val="bg2">
              <a:lumMod val="90000"/>
            </a:schemeClr>
          </a:solidFill>
        </p:spPr>
        <p:txBody>
          <a:bodyPr wrap="square" rtlCol="0">
            <a:spAutoFit/>
          </a:bodyPr>
          <a:lstStyle/>
          <a:p>
            <a:pPr algn="ctr"/>
            <a:r>
              <a:rPr lang="fr-FR" sz="1400" dirty="0"/>
              <a:t>Semences</a:t>
            </a:r>
          </a:p>
        </p:txBody>
      </p:sp>
      <p:sp>
        <p:nvSpPr>
          <p:cNvPr id="32" name="ZoneTexte 31">
            <a:extLst>
              <a:ext uri="{FF2B5EF4-FFF2-40B4-BE49-F238E27FC236}">
                <a16:creationId xmlns:a16="http://schemas.microsoft.com/office/drawing/2014/main" id="{297A6FC4-1B75-47F3-9188-02870DB43C5F}"/>
              </a:ext>
            </a:extLst>
          </p:cNvPr>
          <p:cNvSpPr txBox="1"/>
          <p:nvPr/>
        </p:nvSpPr>
        <p:spPr>
          <a:xfrm>
            <a:off x="8433897" y="3431580"/>
            <a:ext cx="3388142" cy="307777"/>
          </a:xfrm>
          <a:prstGeom prst="rect">
            <a:avLst/>
          </a:prstGeom>
          <a:solidFill>
            <a:schemeClr val="bg2">
              <a:lumMod val="90000"/>
            </a:schemeClr>
          </a:solidFill>
        </p:spPr>
        <p:txBody>
          <a:bodyPr wrap="square" rtlCol="0">
            <a:spAutoFit/>
          </a:bodyPr>
          <a:lstStyle/>
          <a:p>
            <a:pPr algn="ctr"/>
            <a:r>
              <a:rPr lang="fr-FR" sz="1400" dirty="0"/>
              <a:t>Huile</a:t>
            </a:r>
          </a:p>
        </p:txBody>
      </p:sp>
      <p:sp>
        <p:nvSpPr>
          <p:cNvPr id="33" name="ZoneTexte 32">
            <a:extLst>
              <a:ext uri="{FF2B5EF4-FFF2-40B4-BE49-F238E27FC236}">
                <a16:creationId xmlns:a16="http://schemas.microsoft.com/office/drawing/2014/main" id="{DBAA8ED6-9903-467B-88D8-198E504D4C1D}"/>
              </a:ext>
            </a:extLst>
          </p:cNvPr>
          <p:cNvSpPr txBox="1"/>
          <p:nvPr/>
        </p:nvSpPr>
        <p:spPr>
          <a:xfrm>
            <a:off x="8433897" y="2604947"/>
            <a:ext cx="3388142" cy="307777"/>
          </a:xfrm>
          <a:prstGeom prst="rect">
            <a:avLst/>
          </a:prstGeom>
          <a:solidFill>
            <a:schemeClr val="bg2">
              <a:lumMod val="90000"/>
            </a:schemeClr>
          </a:solidFill>
        </p:spPr>
        <p:txBody>
          <a:bodyPr wrap="square" rtlCol="0">
            <a:spAutoFit/>
          </a:bodyPr>
          <a:lstStyle/>
          <a:p>
            <a:pPr algn="ctr"/>
            <a:r>
              <a:rPr lang="fr-FR" sz="1400" dirty="0"/>
              <a:t>Papeterie</a:t>
            </a:r>
          </a:p>
        </p:txBody>
      </p:sp>
      <p:sp>
        <p:nvSpPr>
          <p:cNvPr id="34" name="ZoneTexte 33">
            <a:extLst>
              <a:ext uri="{FF2B5EF4-FFF2-40B4-BE49-F238E27FC236}">
                <a16:creationId xmlns:a16="http://schemas.microsoft.com/office/drawing/2014/main" id="{8FCEC78A-5AB6-4467-A49F-312286391050}"/>
              </a:ext>
            </a:extLst>
          </p:cNvPr>
          <p:cNvSpPr txBox="1"/>
          <p:nvPr/>
        </p:nvSpPr>
        <p:spPr>
          <a:xfrm>
            <a:off x="8433897" y="3852978"/>
            <a:ext cx="3388142" cy="307777"/>
          </a:xfrm>
          <a:prstGeom prst="rect">
            <a:avLst/>
          </a:prstGeom>
          <a:solidFill>
            <a:schemeClr val="bg2">
              <a:lumMod val="90000"/>
            </a:schemeClr>
          </a:solidFill>
        </p:spPr>
        <p:txBody>
          <a:bodyPr wrap="square" rtlCol="0">
            <a:spAutoFit/>
          </a:bodyPr>
          <a:lstStyle/>
          <a:p>
            <a:pPr algn="ctr"/>
            <a:r>
              <a:rPr lang="fr-FR" sz="1400" dirty="0"/>
              <a:t>Paillage</a:t>
            </a:r>
          </a:p>
        </p:txBody>
      </p:sp>
      <p:sp>
        <p:nvSpPr>
          <p:cNvPr id="35" name="ZoneTexte 34">
            <a:extLst>
              <a:ext uri="{FF2B5EF4-FFF2-40B4-BE49-F238E27FC236}">
                <a16:creationId xmlns:a16="http://schemas.microsoft.com/office/drawing/2014/main" id="{F4700EEA-7F22-4F39-AC3D-BC7A3B78D1D9}"/>
              </a:ext>
            </a:extLst>
          </p:cNvPr>
          <p:cNvSpPr txBox="1"/>
          <p:nvPr/>
        </p:nvSpPr>
        <p:spPr>
          <a:xfrm>
            <a:off x="8433897" y="4271917"/>
            <a:ext cx="3388142" cy="307777"/>
          </a:xfrm>
          <a:prstGeom prst="rect">
            <a:avLst/>
          </a:prstGeom>
          <a:solidFill>
            <a:schemeClr val="bg2">
              <a:lumMod val="90000"/>
            </a:schemeClr>
          </a:solidFill>
        </p:spPr>
        <p:txBody>
          <a:bodyPr wrap="square" rtlCol="0">
            <a:spAutoFit/>
          </a:bodyPr>
          <a:lstStyle/>
          <a:p>
            <a:pPr algn="ctr"/>
            <a:r>
              <a:rPr lang="fr-FR" sz="1400" dirty="0"/>
              <a:t>Isolation</a:t>
            </a:r>
          </a:p>
        </p:txBody>
      </p:sp>
      <p:sp>
        <p:nvSpPr>
          <p:cNvPr id="36" name="ZoneTexte 35">
            <a:extLst>
              <a:ext uri="{FF2B5EF4-FFF2-40B4-BE49-F238E27FC236}">
                <a16:creationId xmlns:a16="http://schemas.microsoft.com/office/drawing/2014/main" id="{536BBB0D-235F-4548-8B1B-F84775D65DDE}"/>
              </a:ext>
            </a:extLst>
          </p:cNvPr>
          <p:cNvSpPr txBox="1"/>
          <p:nvPr/>
        </p:nvSpPr>
        <p:spPr>
          <a:xfrm>
            <a:off x="8433897" y="4686015"/>
            <a:ext cx="3388142" cy="307777"/>
          </a:xfrm>
          <a:prstGeom prst="rect">
            <a:avLst/>
          </a:prstGeom>
          <a:solidFill>
            <a:schemeClr val="bg2">
              <a:lumMod val="90000"/>
            </a:schemeClr>
          </a:solidFill>
        </p:spPr>
        <p:txBody>
          <a:bodyPr wrap="square" rtlCol="0">
            <a:spAutoFit/>
          </a:bodyPr>
          <a:lstStyle/>
          <a:p>
            <a:pPr algn="ctr"/>
            <a:r>
              <a:rPr lang="fr-FR" sz="1400" dirty="0"/>
              <a:t>Panneau</a:t>
            </a:r>
          </a:p>
        </p:txBody>
      </p:sp>
      <p:cxnSp>
        <p:nvCxnSpPr>
          <p:cNvPr id="38" name="Connecteur : en angle 37">
            <a:extLst>
              <a:ext uri="{FF2B5EF4-FFF2-40B4-BE49-F238E27FC236}">
                <a16:creationId xmlns:a16="http://schemas.microsoft.com/office/drawing/2014/main" id="{2862CD73-9962-4130-AEE1-7EB17724E6AE}"/>
              </a:ext>
            </a:extLst>
          </p:cNvPr>
          <p:cNvCxnSpPr>
            <a:cxnSpLocks/>
            <a:stCxn id="7" idx="6"/>
            <a:endCxn id="28" idx="1"/>
          </p:cNvCxnSpPr>
          <p:nvPr/>
        </p:nvCxnSpPr>
        <p:spPr>
          <a:xfrm flipV="1">
            <a:off x="6096000" y="1511701"/>
            <a:ext cx="2337897" cy="51987"/>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Connecteur : en angle 41">
            <a:extLst>
              <a:ext uri="{FF2B5EF4-FFF2-40B4-BE49-F238E27FC236}">
                <a16:creationId xmlns:a16="http://schemas.microsoft.com/office/drawing/2014/main" id="{0BE6812F-9B43-459D-BB2F-91B3CCCD1E40}"/>
              </a:ext>
            </a:extLst>
          </p:cNvPr>
          <p:cNvCxnSpPr>
            <a:stCxn id="7" idx="6"/>
            <a:endCxn id="29" idx="1"/>
          </p:cNvCxnSpPr>
          <p:nvPr/>
        </p:nvCxnSpPr>
        <p:spPr>
          <a:xfrm>
            <a:off x="6096000" y="1563688"/>
            <a:ext cx="2337897" cy="36695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Connecteur : en angle 43">
            <a:extLst>
              <a:ext uri="{FF2B5EF4-FFF2-40B4-BE49-F238E27FC236}">
                <a16:creationId xmlns:a16="http://schemas.microsoft.com/office/drawing/2014/main" id="{743D2FEF-DF84-4A03-B587-2C1E100A47EC}"/>
              </a:ext>
            </a:extLst>
          </p:cNvPr>
          <p:cNvCxnSpPr>
            <a:stCxn id="7" idx="6"/>
            <a:endCxn id="30" idx="1"/>
          </p:cNvCxnSpPr>
          <p:nvPr/>
        </p:nvCxnSpPr>
        <p:spPr>
          <a:xfrm>
            <a:off x="6096000" y="1563688"/>
            <a:ext cx="2337897" cy="78105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Connecteur : en angle 45">
            <a:extLst>
              <a:ext uri="{FF2B5EF4-FFF2-40B4-BE49-F238E27FC236}">
                <a16:creationId xmlns:a16="http://schemas.microsoft.com/office/drawing/2014/main" id="{29968384-7492-4934-8670-69611F61F3C2}"/>
              </a:ext>
            </a:extLst>
          </p:cNvPr>
          <p:cNvCxnSpPr>
            <a:stCxn id="7" idx="6"/>
            <a:endCxn id="33" idx="1"/>
          </p:cNvCxnSpPr>
          <p:nvPr/>
        </p:nvCxnSpPr>
        <p:spPr>
          <a:xfrm>
            <a:off x="6096000" y="1563688"/>
            <a:ext cx="2337897" cy="119514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Connecteur : en angle 47">
            <a:extLst>
              <a:ext uri="{FF2B5EF4-FFF2-40B4-BE49-F238E27FC236}">
                <a16:creationId xmlns:a16="http://schemas.microsoft.com/office/drawing/2014/main" id="{A16C1549-F699-44B9-8DEB-C4B925BE962D}"/>
              </a:ext>
            </a:extLst>
          </p:cNvPr>
          <p:cNvCxnSpPr>
            <a:cxnSpLocks/>
            <a:stCxn id="8" idx="6"/>
            <a:endCxn id="28" idx="1"/>
          </p:cNvCxnSpPr>
          <p:nvPr/>
        </p:nvCxnSpPr>
        <p:spPr>
          <a:xfrm flipV="1">
            <a:off x="6096000" y="1511701"/>
            <a:ext cx="2337897" cy="832243"/>
          </a:xfrm>
          <a:prstGeom prst="bentConnector3">
            <a:avLst>
              <a:gd name="adj1" fmla="val 2185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Connecteur : en angle 49">
            <a:extLst>
              <a:ext uri="{FF2B5EF4-FFF2-40B4-BE49-F238E27FC236}">
                <a16:creationId xmlns:a16="http://schemas.microsoft.com/office/drawing/2014/main" id="{2BC37EE4-E914-44C4-BE9A-A2BD6DC1A492}"/>
              </a:ext>
            </a:extLst>
          </p:cNvPr>
          <p:cNvCxnSpPr>
            <a:stCxn id="9" idx="6"/>
            <a:endCxn id="31" idx="1"/>
          </p:cNvCxnSpPr>
          <p:nvPr/>
        </p:nvCxnSpPr>
        <p:spPr>
          <a:xfrm>
            <a:off x="6096000" y="3124994"/>
            <a:ext cx="2337897" cy="3323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Connecteur : en angle 54">
            <a:extLst>
              <a:ext uri="{FF2B5EF4-FFF2-40B4-BE49-F238E27FC236}">
                <a16:creationId xmlns:a16="http://schemas.microsoft.com/office/drawing/2014/main" id="{5500266B-D7AD-4694-843A-2C755BB3E365}"/>
              </a:ext>
            </a:extLst>
          </p:cNvPr>
          <p:cNvCxnSpPr>
            <a:stCxn id="9" idx="6"/>
            <a:endCxn id="32" idx="1"/>
          </p:cNvCxnSpPr>
          <p:nvPr/>
        </p:nvCxnSpPr>
        <p:spPr>
          <a:xfrm>
            <a:off x="6096000" y="3124994"/>
            <a:ext cx="2337897" cy="46047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Connecteur : en angle 56">
            <a:extLst>
              <a:ext uri="{FF2B5EF4-FFF2-40B4-BE49-F238E27FC236}">
                <a16:creationId xmlns:a16="http://schemas.microsoft.com/office/drawing/2014/main" id="{12C1837E-1B9D-425D-ACBC-B9EFC8F27BA0}"/>
              </a:ext>
            </a:extLst>
          </p:cNvPr>
          <p:cNvCxnSpPr>
            <a:stCxn id="10" idx="6"/>
            <a:endCxn id="36" idx="1"/>
          </p:cNvCxnSpPr>
          <p:nvPr/>
        </p:nvCxnSpPr>
        <p:spPr>
          <a:xfrm>
            <a:off x="6096000" y="3906044"/>
            <a:ext cx="2337897" cy="93386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Connecteur : en angle 58">
            <a:extLst>
              <a:ext uri="{FF2B5EF4-FFF2-40B4-BE49-F238E27FC236}">
                <a16:creationId xmlns:a16="http://schemas.microsoft.com/office/drawing/2014/main" id="{E31715CB-FFF4-4C4C-B4B3-7F58C8A6E883}"/>
              </a:ext>
            </a:extLst>
          </p:cNvPr>
          <p:cNvCxnSpPr>
            <a:stCxn id="10" idx="6"/>
            <a:endCxn id="34" idx="1"/>
          </p:cNvCxnSpPr>
          <p:nvPr/>
        </p:nvCxnSpPr>
        <p:spPr>
          <a:xfrm>
            <a:off x="6096000" y="3906044"/>
            <a:ext cx="2337897" cy="10082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ZoneTexte 59">
            <a:extLst>
              <a:ext uri="{FF2B5EF4-FFF2-40B4-BE49-F238E27FC236}">
                <a16:creationId xmlns:a16="http://schemas.microsoft.com/office/drawing/2014/main" id="{8FEE60C5-3B06-4F08-8BD5-437864FD204D}"/>
              </a:ext>
            </a:extLst>
          </p:cNvPr>
          <p:cNvSpPr txBox="1"/>
          <p:nvPr/>
        </p:nvSpPr>
        <p:spPr>
          <a:xfrm>
            <a:off x="8433897" y="5124832"/>
            <a:ext cx="3388142" cy="307777"/>
          </a:xfrm>
          <a:prstGeom prst="rect">
            <a:avLst/>
          </a:prstGeom>
          <a:solidFill>
            <a:schemeClr val="bg2">
              <a:lumMod val="90000"/>
            </a:schemeClr>
          </a:solidFill>
        </p:spPr>
        <p:txBody>
          <a:bodyPr wrap="square" rtlCol="0">
            <a:spAutoFit/>
          </a:bodyPr>
          <a:lstStyle/>
          <a:p>
            <a:pPr algn="ctr"/>
            <a:r>
              <a:rPr lang="fr-FR" sz="1400" dirty="0"/>
              <a:t>combustible</a:t>
            </a:r>
          </a:p>
        </p:txBody>
      </p:sp>
      <p:sp>
        <p:nvSpPr>
          <p:cNvPr id="61" name="ZoneTexte 60">
            <a:extLst>
              <a:ext uri="{FF2B5EF4-FFF2-40B4-BE49-F238E27FC236}">
                <a16:creationId xmlns:a16="http://schemas.microsoft.com/office/drawing/2014/main" id="{85EC5F41-FA0F-4AF7-8F86-D8CC8B2773D7}"/>
              </a:ext>
            </a:extLst>
          </p:cNvPr>
          <p:cNvSpPr txBox="1"/>
          <p:nvPr/>
        </p:nvSpPr>
        <p:spPr>
          <a:xfrm>
            <a:off x="8433897" y="5577435"/>
            <a:ext cx="3388142" cy="307777"/>
          </a:xfrm>
          <a:prstGeom prst="rect">
            <a:avLst/>
          </a:prstGeom>
          <a:solidFill>
            <a:schemeClr val="bg2">
              <a:lumMod val="90000"/>
            </a:schemeClr>
          </a:solidFill>
        </p:spPr>
        <p:txBody>
          <a:bodyPr wrap="square" rtlCol="0">
            <a:spAutoFit/>
          </a:bodyPr>
          <a:lstStyle/>
          <a:p>
            <a:pPr algn="ctr"/>
            <a:r>
              <a:rPr lang="fr-FR" sz="1400" dirty="0"/>
              <a:t>Enduits</a:t>
            </a:r>
          </a:p>
        </p:txBody>
      </p:sp>
      <p:cxnSp>
        <p:nvCxnSpPr>
          <p:cNvPr id="63" name="Connecteur : en angle 62">
            <a:extLst>
              <a:ext uri="{FF2B5EF4-FFF2-40B4-BE49-F238E27FC236}">
                <a16:creationId xmlns:a16="http://schemas.microsoft.com/office/drawing/2014/main" id="{531A4493-F8FE-4B69-B92B-4F9A8E642F77}"/>
              </a:ext>
            </a:extLst>
          </p:cNvPr>
          <p:cNvCxnSpPr>
            <a:stCxn id="10" idx="6"/>
            <a:endCxn id="60" idx="1"/>
          </p:cNvCxnSpPr>
          <p:nvPr/>
        </p:nvCxnSpPr>
        <p:spPr>
          <a:xfrm>
            <a:off x="6096000" y="3906044"/>
            <a:ext cx="2337897" cy="137267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Connecteur : en angle 64">
            <a:extLst>
              <a:ext uri="{FF2B5EF4-FFF2-40B4-BE49-F238E27FC236}">
                <a16:creationId xmlns:a16="http://schemas.microsoft.com/office/drawing/2014/main" id="{B51763F9-40BF-4072-ABC7-E1079F368D23}"/>
              </a:ext>
            </a:extLst>
          </p:cNvPr>
          <p:cNvCxnSpPr>
            <a:stCxn id="10" idx="6"/>
            <a:endCxn id="61" idx="1"/>
          </p:cNvCxnSpPr>
          <p:nvPr/>
        </p:nvCxnSpPr>
        <p:spPr>
          <a:xfrm>
            <a:off x="6096000" y="3906044"/>
            <a:ext cx="2337897" cy="182528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Connecteur : en angle 66">
            <a:extLst>
              <a:ext uri="{FF2B5EF4-FFF2-40B4-BE49-F238E27FC236}">
                <a16:creationId xmlns:a16="http://schemas.microsoft.com/office/drawing/2014/main" id="{A2DBFD09-D25F-4687-B73C-F009C99F898A}"/>
              </a:ext>
            </a:extLst>
          </p:cNvPr>
          <p:cNvCxnSpPr>
            <a:stCxn id="10" idx="6"/>
            <a:endCxn id="35" idx="1"/>
          </p:cNvCxnSpPr>
          <p:nvPr/>
        </p:nvCxnSpPr>
        <p:spPr>
          <a:xfrm>
            <a:off x="6096000" y="3906044"/>
            <a:ext cx="2337897" cy="51976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68" name="ZoneTexte 67">
            <a:extLst>
              <a:ext uri="{FF2B5EF4-FFF2-40B4-BE49-F238E27FC236}">
                <a16:creationId xmlns:a16="http://schemas.microsoft.com/office/drawing/2014/main" id="{D32C4C78-C81E-4C43-900F-9726746AA8FD}"/>
              </a:ext>
            </a:extLst>
          </p:cNvPr>
          <p:cNvSpPr txBox="1"/>
          <p:nvPr/>
        </p:nvSpPr>
        <p:spPr>
          <a:xfrm>
            <a:off x="8433897" y="6030038"/>
            <a:ext cx="3388142" cy="307777"/>
          </a:xfrm>
          <a:prstGeom prst="rect">
            <a:avLst/>
          </a:prstGeom>
          <a:solidFill>
            <a:schemeClr val="bg2">
              <a:lumMod val="90000"/>
            </a:schemeClr>
          </a:solidFill>
        </p:spPr>
        <p:txBody>
          <a:bodyPr wrap="square" rtlCol="0">
            <a:spAutoFit/>
          </a:bodyPr>
          <a:lstStyle/>
          <a:p>
            <a:pPr algn="ctr"/>
            <a:r>
              <a:rPr lang="fr-FR" sz="1400" dirty="0"/>
              <a:t>Terreau Horticole</a:t>
            </a:r>
          </a:p>
        </p:txBody>
      </p:sp>
      <p:cxnSp>
        <p:nvCxnSpPr>
          <p:cNvPr id="70" name="Connecteur : en angle 69">
            <a:extLst>
              <a:ext uri="{FF2B5EF4-FFF2-40B4-BE49-F238E27FC236}">
                <a16:creationId xmlns:a16="http://schemas.microsoft.com/office/drawing/2014/main" id="{32AA606C-A1D8-4F86-8572-57852EE86523}"/>
              </a:ext>
            </a:extLst>
          </p:cNvPr>
          <p:cNvCxnSpPr>
            <a:stCxn id="11" idx="6"/>
            <a:endCxn id="68" idx="1"/>
          </p:cNvCxnSpPr>
          <p:nvPr/>
        </p:nvCxnSpPr>
        <p:spPr>
          <a:xfrm>
            <a:off x="6096000" y="4687094"/>
            <a:ext cx="2337897" cy="1496833"/>
          </a:xfrm>
          <a:prstGeom prst="bentConnector3">
            <a:avLst>
              <a:gd name="adj1" fmla="val 27703"/>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Ellipse 71">
            <a:extLst>
              <a:ext uri="{FF2B5EF4-FFF2-40B4-BE49-F238E27FC236}">
                <a16:creationId xmlns:a16="http://schemas.microsoft.com/office/drawing/2014/main" id="{FB122F71-269E-4339-AF14-E8B50A9DD17B}"/>
              </a:ext>
            </a:extLst>
          </p:cNvPr>
          <p:cNvSpPr/>
          <p:nvPr/>
        </p:nvSpPr>
        <p:spPr>
          <a:xfrm>
            <a:off x="4752975" y="5318513"/>
            <a:ext cx="1343025" cy="476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a:t>Terres</a:t>
            </a:r>
          </a:p>
        </p:txBody>
      </p:sp>
      <p:sp>
        <p:nvSpPr>
          <p:cNvPr id="73" name="Flèche : droite 72">
            <a:extLst>
              <a:ext uri="{FF2B5EF4-FFF2-40B4-BE49-F238E27FC236}">
                <a16:creationId xmlns:a16="http://schemas.microsoft.com/office/drawing/2014/main" id="{F16282D8-F157-40F6-A473-4E894E43426F}"/>
              </a:ext>
            </a:extLst>
          </p:cNvPr>
          <p:cNvSpPr/>
          <p:nvPr/>
        </p:nvSpPr>
        <p:spPr>
          <a:xfrm>
            <a:off x="4000501" y="5373711"/>
            <a:ext cx="723900" cy="3714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4" name="ZoneTexte 73">
            <a:extLst>
              <a:ext uri="{FF2B5EF4-FFF2-40B4-BE49-F238E27FC236}">
                <a16:creationId xmlns:a16="http://schemas.microsoft.com/office/drawing/2014/main" id="{F25DF45B-A911-40A6-B8CA-BBC5BF11FFE6}"/>
              </a:ext>
            </a:extLst>
          </p:cNvPr>
          <p:cNvSpPr txBox="1"/>
          <p:nvPr/>
        </p:nvSpPr>
        <p:spPr>
          <a:xfrm>
            <a:off x="3971927" y="5148384"/>
            <a:ext cx="723900" cy="307777"/>
          </a:xfrm>
          <a:prstGeom prst="rect">
            <a:avLst/>
          </a:prstGeom>
          <a:noFill/>
        </p:spPr>
        <p:txBody>
          <a:bodyPr wrap="square" rtlCol="0">
            <a:spAutoFit/>
          </a:bodyPr>
          <a:lstStyle/>
          <a:p>
            <a:pPr algn="ctr"/>
            <a:r>
              <a:rPr lang="fr-FR" sz="1400" dirty="0"/>
              <a:t>5%</a:t>
            </a:r>
          </a:p>
        </p:txBody>
      </p:sp>
      <p:cxnSp>
        <p:nvCxnSpPr>
          <p:cNvPr id="76" name="Connecteur : en angle 75">
            <a:extLst>
              <a:ext uri="{FF2B5EF4-FFF2-40B4-BE49-F238E27FC236}">
                <a16:creationId xmlns:a16="http://schemas.microsoft.com/office/drawing/2014/main" id="{0628D6DF-3CED-4057-9F00-5CBD3355F13D}"/>
              </a:ext>
            </a:extLst>
          </p:cNvPr>
          <p:cNvCxnSpPr>
            <a:stCxn id="72" idx="6"/>
          </p:cNvCxnSpPr>
          <p:nvPr/>
        </p:nvCxnSpPr>
        <p:spPr>
          <a:xfrm>
            <a:off x="6096000" y="5556638"/>
            <a:ext cx="2337897" cy="627289"/>
          </a:xfrm>
          <a:prstGeom prst="bentConnector3">
            <a:avLst>
              <a:gd name="adj1" fmla="val 28068"/>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ZoneTexte 2">
            <a:extLst>
              <a:ext uri="{FF2B5EF4-FFF2-40B4-BE49-F238E27FC236}">
                <a16:creationId xmlns:a16="http://schemas.microsoft.com/office/drawing/2014/main" id="{EEEC8328-8198-4534-8EC1-C4D6F6F899EB}"/>
              </a:ext>
            </a:extLst>
          </p:cNvPr>
          <p:cNvSpPr txBox="1"/>
          <p:nvPr/>
        </p:nvSpPr>
        <p:spPr>
          <a:xfrm>
            <a:off x="1275127" y="1191237"/>
            <a:ext cx="2407640" cy="923330"/>
          </a:xfrm>
          <a:prstGeom prst="rect">
            <a:avLst/>
          </a:prstGeom>
          <a:noFill/>
        </p:spPr>
        <p:txBody>
          <a:bodyPr wrap="square" rtlCol="0">
            <a:spAutoFit/>
          </a:bodyPr>
          <a:lstStyle/>
          <a:p>
            <a:r>
              <a:rPr lang="fr-FR" dirty="0"/>
              <a:t>Chiffre issu des entretien </a:t>
            </a:r>
            <a:r>
              <a:rPr lang="fr-FR" dirty="0" err="1"/>
              <a:t>calira</a:t>
            </a:r>
            <a:r>
              <a:rPr lang="fr-FR" dirty="0"/>
              <a:t> 2019, projet réseau de site</a:t>
            </a:r>
          </a:p>
        </p:txBody>
      </p:sp>
    </p:spTree>
    <p:extLst>
      <p:ext uri="{BB962C8B-B14F-4D97-AF65-F5344CB8AC3E}">
        <p14:creationId xmlns:p14="http://schemas.microsoft.com/office/powerpoint/2010/main" val="2238903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710AD521-D332-4979-97D8-8225E767C3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7472" y="0"/>
            <a:ext cx="10297056" cy="6858000"/>
          </a:xfrm>
          <a:prstGeom prst="rect">
            <a:avLst/>
          </a:prstGeom>
        </p:spPr>
      </p:pic>
    </p:spTree>
    <p:extLst>
      <p:ext uri="{BB962C8B-B14F-4D97-AF65-F5344CB8AC3E}">
        <p14:creationId xmlns:p14="http://schemas.microsoft.com/office/powerpoint/2010/main" val="882692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341B76-78DB-4F9A-9D89-6EBA4E7955D9}"/>
              </a:ext>
            </a:extLst>
          </p:cNvPr>
          <p:cNvSpPr>
            <a:spLocks noGrp="1"/>
          </p:cNvSpPr>
          <p:nvPr>
            <p:ph type="title"/>
          </p:nvPr>
        </p:nvSpPr>
        <p:spPr/>
        <p:txBody>
          <a:bodyPr/>
          <a:lstStyle/>
          <a:p>
            <a:r>
              <a:rPr lang="fr-FR" dirty="0"/>
              <a:t>Schéma de la filière lin</a:t>
            </a:r>
          </a:p>
        </p:txBody>
      </p:sp>
      <p:sp>
        <p:nvSpPr>
          <p:cNvPr id="3" name="Espace réservé du contenu 2">
            <a:extLst>
              <a:ext uri="{FF2B5EF4-FFF2-40B4-BE49-F238E27FC236}">
                <a16:creationId xmlns:a16="http://schemas.microsoft.com/office/drawing/2014/main" id="{6B3BC5F0-7CC9-4295-8758-9FDD05B4DAC0}"/>
              </a:ext>
            </a:extLst>
          </p:cNvPr>
          <p:cNvSpPr>
            <a:spLocks noGrp="1"/>
          </p:cNvSpPr>
          <p:nvPr>
            <p:ph idx="1"/>
          </p:nvPr>
        </p:nvSpPr>
        <p:spPr/>
        <p:txBody>
          <a:bodyPr/>
          <a:lstStyle/>
          <a:p>
            <a:endParaRPr lang="fr-FR" dirty="0"/>
          </a:p>
        </p:txBody>
      </p:sp>
      <p:pic>
        <p:nvPicPr>
          <p:cNvPr id="4" name="Image 3">
            <a:extLst>
              <a:ext uri="{FF2B5EF4-FFF2-40B4-BE49-F238E27FC236}">
                <a16:creationId xmlns:a16="http://schemas.microsoft.com/office/drawing/2014/main" id="{D0C1AAD4-E4E8-477D-AB53-DFCC19D30C5C}"/>
              </a:ext>
            </a:extLst>
          </p:cNvPr>
          <p:cNvPicPr>
            <a:picLocks noChangeAspect="1"/>
          </p:cNvPicPr>
          <p:nvPr/>
        </p:nvPicPr>
        <p:blipFill rotWithShape="1">
          <a:blip r:embed="rId2"/>
          <a:srcRect l="21312" r="1"/>
          <a:stretch/>
        </p:blipFill>
        <p:spPr>
          <a:xfrm>
            <a:off x="556054" y="0"/>
            <a:ext cx="11635946" cy="6858000"/>
          </a:xfrm>
          <a:prstGeom prst="rect">
            <a:avLst/>
          </a:prstGeom>
        </p:spPr>
      </p:pic>
      <p:sp>
        <p:nvSpPr>
          <p:cNvPr id="5" name="ZoneTexte 4">
            <a:extLst>
              <a:ext uri="{FF2B5EF4-FFF2-40B4-BE49-F238E27FC236}">
                <a16:creationId xmlns:a16="http://schemas.microsoft.com/office/drawing/2014/main" id="{7F54D31F-38E5-49C4-A04C-ED3899714A0A}"/>
              </a:ext>
            </a:extLst>
          </p:cNvPr>
          <p:cNvSpPr txBox="1"/>
          <p:nvPr/>
        </p:nvSpPr>
        <p:spPr>
          <a:xfrm>
            <a:off x="0" y="-4207"/>
            <a:ext cx="8154099" cy="369332"/>
          </a:xfrm>
          <a:prstGeom prst="rect">
            <a:avLst/>
          </a:prstGeom>
          <a:noFill/>
        </p:spPr>
        <p:txBody>
          <a:bodyPr wrap="square" rtlCol="0">
            <a:spAutoFit/>
          </a:bodyPr>
          <a:lstStyle/>
          <a:p>
            <a:r>
              <a:rPr lang="fr-FR" dirty="0"/>
              <a:t>Structure de la filière lin – pour les matériaux biosourcées au niveau national</a:t>
            </a:r>
          </a:p>
        </p:txBody>
      </p:sp>
      <p:sp>
        <p:nvSpPr>
          <p:cNvPr id="6" name="ZoneTexte 5">
            <a:extLst>
              <a:ext uri="{FF2B5EF4-FFF2-40B4-BE49-F238E27FC236}">
                <a16:creationId xmlns:a16="http://schemas.microsoft.com/office/drawing/2014/main" id="{6ECA0C25-16C1-45FD-8756-1EC50B12A95D}"/>
              </a:ext>
            </a:extLst>
          </p:cNvPr>
          <p:cNvSpPr txBox="1"/>
          <p:nvPr/>
        </p:nvSpPr>
        <p:spPr>
          <a:xfrm>
            <a:off x="8318377" y="497150"/>
            <a:ext cx="3506679" cy="369332"/>
          </a:xfrm>
          <a:prstGeom prst="rect">
            <a:avLst/>
          </a:prstGeom>
          <a:noFill/>
        </p:spPr>
        <p:txBody>
          <a:bodyPr wrap="square" rtlCol="0">
            <a:spAutoFit/>
          </a:bodyPr>
          <a:lstStyle/>
          <a:p>
            <a:r>
              <a:rPr lang="fr-FR" dirty="0"/>
              <a:t>Valorisation uniquement en fibre ici</a:t>
            </a:r>
          </a:p>
        </p:txBody>
      </p:sp>
    </p:spTree>
    <p:extLst>
      <p:ext uri="{BB962C8B-B14F-4D97-AF65-F5344CB8AC3E}">
        <p14:creationId xmlns:p14="http://schemas.microsoft.com/office/powerpoint/2010/main" val="27708089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70118F5-2A62-4488-A812-2095ADAB46C4}"/>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94D3A705-E47A-4BEF-97E2-B4C38E9FAD61}"/>
              </a:ext>
            </a:extLst>
          </p:cNvPr>
          <p:cNvSpPr>
            <a:spLocks noGrp="1"/>
          </p:cNvSpPr>
          <p:nvPr>
            <p:ph idx="1"/>
          </p:nvPr>
        </p:nvSpPr>
        <p:spPr/>
        <p:txBody>
          <a:bodyPr/>
          <a:lstStyle/>
          <a:p>
            <a:endParaRPr lang="fr-FR"/>
          </a:p>
        </p:txBody>
      </p:sp>
      <p:pic>
        <p:nvPicPr>
          <p:cNvPr id="4" name="Image 3">
            <a:extLst>
              <a:ext uri="{FF2B5EF4-FFF2-40B4-BE49-F238E27FC236}">
                <a16:creationId xmlns:a16="http://schemas.microsoft.com/office/drawing/2014/main" id="{786BCE8A-B5CA-49D5-B95A-1794B4D2AEBD}"/>
              </a:ext>
            </a:extLst>
          </p:cNvPr>
          <p:cNvPicPr>
            <a:picLocks noChangeAspect="1"/>
          </p:cNvPicPr>
          <p:nvPr/>
        </p:nvPicPr>
        <p:blipFill>
          <a:blip r:embed="rId2"/>
          <a:stretch>
            <a:fillRect/>
          </a:stretch>
        </p:blipFill>
        <p:spPr>
          <a:xfrm>
            <a:off x="132486" y="1097121"/>
            <a:ext cx="12035044" cy="3183049"/>
          </a:xfrm>
          <a:prstGeom prst="rect">
            <a:avLst/>
          </a:prstGeom>
        </p:spPr>
      </p:pic>
      <p:sp>
        <p:nvSpPr>
          <p:cNvPr id="5" name="ZoneTexte 4">
            <a:extLst>
              <a:ext uri="{FF2B5EF4-FFF2-40B4-BE49-F238E27FC236}">
                <a16:creationId xmlns:a16="http://schemas.microsoft.com/office/drawing/2014/main" id="{9C6189CC-8544-49F2-BF43-3BBE926E3542}"/>
              </a:ext>
            </a:extLst>
          </p:cNvPr>
          <p:cNvSpPr txBox="1"/>
          <p:nvPr/>
        </p:nvSpPr>
        <p:spPr>
          <a:xfrm>
            <a:off x="0" y="-23924"/>
            <a:ext cx="7470571" cy="646331"/>
          </a:xfrm>
          <a:prstGeom prst="rect">
            <a:avLst/>
          </a:prstGeom>
          <a:noFill/>
        </p:spPr>
        <p:txBody>
          <a:bodyPr wrap="none" rtlCol="0">
            <a:spAutoFit/>
          </a:bodyPr>
          <a:lstStyle/>
          <a:p>
            <a:r>
              <a:rPr lang="fr-FR" dirty="0"/>
              <a:t>Structure de la filière Lin dans la construction en Hauts de France, février 2017</a:t>
            </a:r>
          </a:p>
          <a:p>
            <a:endParaRPr lang="fr-FR" dirty="0"/>
          </a:p>
        </p:txBody>
      </p:sp>
    </p:spTree>
    <p:extLst>
      <p:ext uri="{BB962C8B-B14F-4D97-AF65-F5344CB8AC3E}">
        <p14:creationId xmlns:p14="http://schemas.microsoft.com/office/powerpoint/2010/main" val="2314031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8979EC1-8291-4E0E-8428-04AAC6267CA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0863827B-7416-4993-8A6F-81C76DAFD575}"/>
              </a:ext>
            </a:extLst>
          </p:cNvPr>
          <p:cNvSpPr>
            <a:spLocks noGrp="1"/>
          </p:cNvSpPr>
          <p:nvPr>
            <p:ph idx="1"/>
          </p:nvPr>
        </p:nvSpPr>
        <p:spPr/>
        <p:txBody>
          <a:bodyPr/>
          <a:lstStyle/>
          <a:p>
            <a:endParaRPr lang="fr-FR"/>
          </a:p>
        </p:txBody>
      </p:sp>
      <p:pic>
        <p:nvPicPr>
          <p:cNvPr id="4" name="Image 3">
            <a:extLst>
              <a:ext uri="{FF2B5EF4-FFF2-40B4-BE49-F238E27FC236}">
                <a16:creationId xmlns:a16="http://schemas.microsoft.com/office/drawing/2014/main" id="{F89270D4-EF2D-4CF7-BCDB-63CB750C049B}"/>
              </a:ext>
            </a:extLst>
          </p:cNvPr>
          <p:cNvPicPr>
            <a:picLocks noChangeAspect="1"/>
          </p:cNvPicPr>
          <p:nvPr/>
        </p:nvPicPr>
        <p:blipFill>
          <a:blip r:embed="rId2"/>
          <a:stretch>
            <a:fillRect/>
          </a:stretch>
        </p:blipFill>
        <p:spPr>
          <a:xfrm>
            <a:off x="1678156" y="791956"/>
            <a:ext cx="7902625" cy="4938188"/>
          </a:xfrm>
          <a:prstGeom prst="rect">
            <a:avLst/>
          </a:prstGeom>
        </p:spPr>
      </p:pic>
    </p:spTree>
    <p:extLst>
      <p:ext uri="{BB962C8B-B14F-4D97-AF65-F5344CB8AC3E}">
        <p14:creationId xmlns:p14="http://schemas.microsoft.com/office/powerpoint/2010/main" val="77392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53C42D6-4089-4781-85BA-ED6AAB22FA1C}"/>
              </a:ext>
            </a:extLst>
          </p:cNvPr>
          <p:cNvSpPr>
            <a:spLocks noGrp="1"/>
          </p:cNvSpPr>
          <p:nvPr>
            <p:ph type="title"/>
          </p:nvPr>
        </p:nvSpPr>
        <p:spPr>
          <a:xfrm>
            <a:off x="217415" y="139335"/>
            <a:ext cx="10515600" cy="1325563"/>
          </a:xfrm>
        </p:spPr>
        <p:txBody>
          <a:bodyPr/>
          <a:lstStyle/>
          <a:p>
            <a:r>
              <a:rPr lang="fr-FR" dirty="0"/>
              <a:t>Filières de valorisation du lin</a:t>
            </a:r>
          </a:p>
        </p:txBody>
      </p:sp>
      <p:sp>
        <p:nvSpPr>
          <p:cNvPr id="3" name="Espace réservé du contenu 2">
            <a:extLst>
              <a:ext uri="{FF2B5EF4-FFF2-40B4-BE49-F238E27FC236}">
                <a16:creationId xmlns:a16="http://schemas.microsoft.com/office/drawing/2014/main" id="{9B9C3B71-225E-4142-ABCE-8378A5528645}"/>
              </a:ext>
            </a:extLst>
          </p:cNvPr>
          <p:cNvSpPr>
            <a:spLocks noGrp="1"/>
          </p:cNvSpPr>
          <p:nvPr>
            <p:ph idx="1"/>
          </p:nvPr>
        </p:nvSpPr>
        <p:spPr>
          <a:xfrm>
            <a:off x="578142" y="1325688"/>
            <a:ext cx="10515600" cy="4351338"/>
          </a:xfrm>
        </p:spPr>
        <p:txBody>
          <a:bodyPr/>
          <a:lstStyle/>
          <a:p>
            <a:r>
              <a:rPr lang="fr-FR" dirty="0"/>
              <a:t>Habillement</a:t>
            </a:r>
          </a:p>
          <a:p>
            <a:r>
              <a:rPr lang="fr-FR" dirty="0"/>
              <a:t>Textile maison</a:t>
            </a:r>
          </a:p>
          <a:p>
            <a:r>
              <a:rPr lang="fr-FR" dirty="0"/>
              <a:t>Composite</a:t>
            </a:r>
          </a:p>
          <a:p>
            <a:r>
              <a:rPr lang="fr-FR" dirty="0"/>
              <a:t>Graine / huile</a:t>
            </a:r>
          </a:p>
          <a:p>
            <a:r>
              <a:rPr lang="fr-FR" dirty="0"/>
              <a:t>Papeterie</a:t>
            </a:r>
          </a:p>
          <a:p>
            <a:r>
              <a:rPr lang="fr-FR" dirty="0"/>
              <a:t>Paillage : litière chevaux (haute valeur ajouté), paillage horticole</a:t>
            </a:r>
          </a:p>
          <a:p>
            <a:r>
              <a:rPr lang="fr-FR" dirty="0"/>
              <a:t>Isolation</a:t>
            </a:r>
          </a:p>
          <a:p>
            <a:r>
              <a:rPr lang="fr-FR" dirty="0"/>
              <a:t>Panneau </a:t>
            </a:r>
          </a:p>
          <a:p>
            <a:endParaRPr lang="fr-FR" dirty="0"/>
          </a:p>
        </p:txBody>
      </p:sp>
      <p:sp>
        <p:nvSpPr>
          <p:cNvPr id="4" name="ZoneTexte 3">
            <a:extLst>
              <a:ext uri="{FF2B5EF4-FFF2-40B4-BE49-F238E27FC236}">
                <a16:creationId xmlns:a16="http://schemas.microsoft.com/office/drawing/2014/main" id="{506D4FEC-F650-4741-9F3F-4AB657F84F71}"/>
              </a:ext>
            </a:extLst>
          </p:cNvPr>
          <p:cNvSpPr txBox="1"/>
          <p:nvPr/>
        </p:nvSpPr>
        <p:spPr>
          <a:xfrm>
            <a:off x="2066453" y="5477053"/>
            <a:ext cx="9301329" cy="1200329"/>
          </a:xfrm>
          <a:prstGeom prst="rect">
            <a:avLst/>
          </a:prstGeom>
          <a:noFill/>
        </p:spPr>
        <p:txBody>
          <a:bodyPr wrap="none" rtlCol="0">
            <a:spAutoFit/>
          </a:bodyPr>
          <a:lstStyle/>
          <a:p>
            <a:r>
              <a:rPr lang="fr-FR" dirty="0"/>
              <a:t>Nouvelle valorisation possible des anas de lin dans le bioplastique</a:t>
            </a:r>
          </a:p>
          <a:p>
            <a:r>
              <a:rPr lang="fr-FR" dirty="0"/>
              <a:t>	projet </a:t>
            </a:r>
            <a:r>
              <a:rPr lang="fr-FR" dirty="0" err="1"/>
              <a:t>plastitek</a:t>
            </a:r>
            <a:endParaRPr lang="fr-FR" dirty="0"/>
          </a:p>
          <a:p>
            <a:r>
              <a:rPr lang="fr-FR" dirty="0"/>
              <a:t>	projet </a:t>
            </a:r>
            <a:r>
              <a:rPr lang="fr-FR" dirty="0" err="1"/>
              <a:t>mongobeletenlin</a:t>
            </a:r>
            <a:endParaRPr lang="fr-FR" dirty="0"/>
          </a:p>
          <a:p>
            <a:r>
              <a:rPr lang="fr-FR" dirty="0"/>
              <a:t>	</a:t>
            </a:r>
            <a:r>
              <a:rPr lang="fr-FR" dirty="0">
                <a:sym typeface="Wingdings" panose="05000000000000000000" pitchFamily="2" charset="2"/>
              </a:rPr>
              <a:t> très faible proportion de la part des anas qui part dans cette valorisation aujourd’hui</a:t>
            </a:r>
            <a:endParaRPr lang="fr-FR" dirty="0"/>
          </a:p>
        </p:txBody>
      </p:sp>
      <p:sp>
        <p:nvSpPr>
          <p:cNvPr id="5" name="ZoneTexte 4">
            <a:extLst>
              <a:ext uri="{FF2B5EF4-FFF2-40B4-BE49-F238E27FC236}">
                <a16:creationId xmlns:a16="http://schemas.microsoft.com/office/drawing/2014/main" id="{E5225D45-FC21-40C5-ABAB-967989CB48B4}"/>
              </a:ext>
            </a:extLst>
          </p:cNvPr>
          <p:cNvSpPr txBox="1"/>
          <p:nvPr/>
        </p:nvSpPr>
        <p:spPr>
          <a:xfrm>
            <a:off x="4404220" y="1736521"/>
            <a:ext cx="6803472" cy="646331"/>
          </a:xfrm>
          <a:prstGeom prst="rect">
            <a:avLst/>
          </a:prstGeom>
          <a:noFill/>
        </p:spPr>
        <p:txBody>
          <a:bodyPr wrap="square" rtlCol="0">
            <a:spAutoFit/>
          </a:bodyPr>
          <a:lstStyle/>
          <a:p>
            <a:r>
              <a:rPr lang="fr-FR" dirty="0"/>
              <a:t>Cf les chiffres de la valorisation des différents co-produits de la paille de lin en France – fichier </a:t>
            </a:r>
            <a:r>
              <a:rPr lang="fr-FR" dirty="0" err="1"/>
              <a:t>excel</a:t>
            </a:r>
            <a:endParaRPr lang="fr-FR" dirty="0"/>
          </a:p>
        </p:txBody>
      </p:sp>
    </p:spTree>
    <p:extLst>
      <p:ext uri="{BB962C8B-B14F-4D97-AF65-F5344CB8AC3E}">
        <p14:creationId xmlns:p14="http://schemas.microsoft.com/office/powerpoint/2010/main" val="3552545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ZoneTexte 12">
            <a:extLst>
              <a:ext uri="{FF2B5EF4-FFF2-40B4-BE49-F238E27FC236}">
                <a16:creationId xmlns:a16="http://schemas.microsoft.com/office/drawing/2014/main" id="{E0EBDD71-8959-484F-8811-9E7753C7D23C}"/>
              </a:ext>
            </a:extLst>
          </p:cNvPr>
          <p:cNvSpPr txBox="1"/>
          <p:nvPr/>
        </p:nvSpPr>
        <p:spPr>
          <a:xfrm>
            <a:off x="315986" y="685265"/>
            <a:ext cx="4295163" cy="1477328"/>
          </a:xfrm>
          <a:prstGeom prst="rect">
            <a:avLst/>
          </a:prstGeom>
          <a:noFill/>
        </p:spPr>
        <p:txBody>
          <a:bodyPr wrap="square" rtlCol="0">
            <a:spAutoFit/>
          </a:bodyPr>
          <a:lstStyle/>
          <a:p>
            <a:r>
              <a:rPr lang="fr-FR" dirty="0"/>
              <a:t>Qui sont les acteurs en région : teillage ? </a:t>
            </a:r>
          </a:p>
          <a:p>
            <a:r>
              <a:rPr lang="fr-FR" dirty="0"/>
              <a:t>12 acteurs en Hauts de France</a:t>
            </a:r>
          </a:p>
          <a:p>
            <a:endParaRPr lang="fr-FR" dirty="0"/>
          </a:p>
          <a:p>
            <a:r>
              <a:rPr lang="fr-FR" dirty="0"/>
              <a:t>Transformation principaux acteurs</a:t>
            </a:r>
          </a:p>
          <a:p>
            <a:endParaRPr lang="fr-FR" dirty="0"/>
          </a:p>
        </p:txBody>
      </p:sp>
      <p:pic>
        <p:nvPicPr>
          <p:cNvPr id="16" name="Image 15">
            <a:extLst>
              <a:ext uri="{FF2B5EF4-FFF2-40B4-BE49-F238E27FC236}">
                <a16:creationId xmlns:a16="http://schemas.microsoft.com/office/drawing/2014/main" id="{60CA6E5A-D5C5-4E8A-BBF0-BB0D10FA5B1D}"/>
              </a:ext>
            </a:extLst>
          </p:cNvPr>
          <p:cNvPicPr>
            <a:picLocks noChangeAspect="1"/>
          </p:cNvPicPr>
          <p:nvPr/>
        </p:nvPicPr>
        <p:blipFill>
          <a:blip r:embed="rId2"/>
          <a:stretch>
            <a:fillRect/>
          </a:stretch>
        </p:blipFill>
        <p:spPr>
          <a:xfrm>
            <a:off x="6635906" y="427812"/>
            <a:ext cx="4991533" cy="6172735"/>
          </a:xfrm>
          <a:prstGeom prst="rect">
            <a:avLst/>
          </a:prstGeom>
        </p:spPr>
      </p:pic>
      <p:graphicFrame>
        <p:nvGraphicFramePr>
          <p:cNvPr id="2" name="Tableau 1">
            <a:extLst>
              <a:ext uri="{FF2B5EF4-FFF2-40B4-BE49-F238E27FC236}">
                <a16:creationId xmlns:a16="http://schemas.microsoft.com/office/drawing/2014/main" id="{52402B3F-2A2D-431C-9B3A-41AA4A438477}"/>
              </a:ext>
            </a:extLst>
          </p:cNvPr>
          <p:cNvGraphicFramePr>
            <a:graphicFrameLocks noGrp="1"/>
          </p:cNvGraphicFramePr>
          <p:nvPr>
            <p:extLst>
              <p:ext uri="{D42A27DB-BD31-4B8C-83A1-F6EECF244321}">
                <p14:modId xmlns:p14="http://schemas.microsoft.com/office/powerpoint/2010/main" val="51756661"/>
              </p:ext>
            </p:extLst>
          </p:nvPr>
        </p:nvGraphicFramePr>
        <p:xfrm>
          <a:off x="878889" y="2162593"/>
          <a:ext cx="4039340" cy="518160"/>
        </p:xfrm>
        <a:graphic>
          <a:graphicData uri="http://schemas.openxmlformats.org/drawingml/2006/table">
            <a:tbl>
              <a:tblPr>
                <a:tableStyleId>{5C22544A-7EE6-4342-B048-85BDC9FD1C3A}</a:tableStyleId>
              </a:tblPr>
              <a:tblGrid>
                <a:gridCol w="4039340">
                  <a:extLst>
                    <a:ext uri="{9D8B030D-6E8A-4147-A177-3AD203B41FA5}">
                      <a16:colId xmlns:a16="http://schemas.microsoft.com/office/drawing/2014/main" val="332143030"/>
                    </a:ext>
                  </a:extLst>
                </a:gridCol>
              </a:tblGrid>
              <a:tr h="182880">
                <a:tc>
                  <a:txBody>
                    <a:bodyPr/>
                    <a:lstStyle/>
                    <a:p>
                      <a:pPr algn="l" fontAlgn="b"/>
                      <a:r>
                        <a:rPr lang="fr-FR" sz="1100" u="none" strike="noStrike">
                          <a:effectLst/>
                        </a:rPr>
                        <a:t>1 renforts pour compsites et pièces thermocompressées</a:t>
                      </a:r>
                      <a:endParaRPr lang="fr-FR"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427014920"/>
                  </a:ext>
                </a:extLst>
              </a:tr>
              <a:tr h="182880">
                <a:tc>
                  <a:txBody>
                    <a:bodyPr/>
                    <a:lstStyle/>
                    <a:p>
                      <a:pPr algn="l" fontAlgn="b"/>
                      <a:r>
                        <a:rPr lang="fr-FR" sz="1100" u="none" strike="noStrike" dirty="0">
                          <a:effectLst/>
                        </a:rPr>
                        <a:t>1 </a:t>
                      </a:r>
                      <a:r>
                        <a:rPr lang="fr-FR" sz="1100" u="none" strike="noStrike" dirty="0" err="1">
                          <a:effectLst/>
                        </a:rPr>
                        <a:t>beton</a:t>
                      </a:r>
                      <a:r>
                        <a:rPr lang="fr-FR" sz="1100" u="none" strike="noStrike" dirty="0">
                          <a:effectLst/>
                        </a:rPr>
                        <a:t> préfabriqués</a:t>
                      </a:r>
                    </a:p>
                    <a:p>
                      <a:pPr algn="l" fontAlgn="b"/>
                      <a:r>
                        <a:rPr lang="fr-FR" sz="1100" b="0" i="0" u="none" strike="noStrike" dirty="0">
                          <a:solidFill>
                            <a:srgbClr val="000000"/>
                          </a:solidFill>
                          <a:effectLst/>
                          <a:latin typeface="Calibri" panose="020F0502020204030204" pitchFamily="34" charset="0"/>
                        </a:rPr>
                        <a:t>1 filature SAFILIN (</a:t>
                      </a:r>
                      <a:r>
                        <a:rPr lang="fr-FR" sz="1100" b="0" i="0" u="none" strike="noStrike" dirty="0" err="1">
                          <a:solidFill>
                            <a:srgbClr val="000000"/>
                          </a:solidFill>
                          <a:effectLst/>
                          <a:latin typeface="Calibri" panose="020F0502020204030204" pitchFamily="34" charset="0"/>
                        </a:rPr>
                        <a:t>béthune</a:t>
                      </a:r>
                      <a:r>
                        <a:rPr lang="fr-FR" sz="1100" b="0" i="0" u="none" strike="noStrike" dirty="0">
                          <a:solidFill>
                            <a:srgbClr val="000000"/>
                          </a:solidFill>
                          <a:effectLst/>
                          <a:latin typeface="Calibri" panose="020F0502020204030204" pitchFamily="34" charset="0"/>
                        </a:rPr>
                        <a:t> – ouverture mars 2022)</a:t>
                      </a:r>
                    </a:p>
                  </a:txBody>
                  <a:tcPr marL="0" marR="0" marT="0" marB="0" anchor="b"/>
                </a:tc>
                <a:extLst>
                  <a:ext uri="{0D108BD9-81ED-4DB2-BD59-A6C34878D82A}">
                    <a16:rowId xmlns:a16="http://schemas.microsoft.com/office/drawing/2014/main" val="3009095192"/>
                  </a:ext>
                </a:extLst>
              </a:tr>
            </a:tbl>
          </a:graphicData>
        </a:graphic>
      </p:graphicFrame>
    </p:spTree>
    <p:extLst>
      <p:ext uri="{BB962C8B-B14F-4D97-AF65-F5344CB8AC3E}">
        <p14:creationId xmlns:p14="http://schemas.microsoft.com/office/powerpoint/2010/main" val="37752854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4F5D2983-C705-4A26-811B-72C9288527FB}"/>
              </a:ext>
            </a:extLst>
          </p:cNvPr>
          <p:cNvSpPr txBox="1"/>
          <p:nvPr/>
        </p:nvSpPr>
        <p:spPr>
          <a:xfrm>
            <a:off x="236989" y="296646"/>
            <a:ext cx="6094602" cy="3970318"/>
          </a:xfrm>
          <a:prstGeom prst="rect">
            <a:avLst/>
          </a:prstGeom>
          <a:noFill/>
        </p:spPr>
        <p:txBody>
          <a:bodyPr wrap="square">
            <a:spAutoFit/>
          </a:bodyPr>
          <a:lstStyle/>
          <a:p>
            <a:r>
              <a:rPr lang="fr-FR" b="1" dirty="0"/>
              <a:t>Les coopératives et entreprises de teillage </a:t>
            </a:r>
            <a:r>
              <a:rPr lang="fr-FR" dirty="0"/>
              <a:t>(première transformation du lin)Parmi ces acteurs :</a:t>
            </a:r>
          </a:p>
          <a:p>
            <a:pPr>
              <a:buFont typeface="Arial" panose="020B0604020202020204" pitchFamily="34" charset="0"/>
              <a:buChar char="•"/>
            </a:pPr>
            <a:r>
              <a:rPr lang="fr-FR" dirty="0">
                <a:hlinkClick r:id="rId2"/>
              </a:rPr>
              <a:t>CALIRA</a:t>
            </a:r>
            <a:endParaRPr lang="fr-FR" dirty="0"/>
          </a:p>
          <a:p>
            <a:pPr>
              <a:buFont typeface="Arial" panose="020B0604020202020204" pitchFamily="34" charset="0"/>
              <a:buChar char="•"/>
            </a:pPr>
            <a:r>
              <a:rPr lang="fr-FR" dirty="0">
                <a:hlinkClick r:id="rId3"/>
              </a:rPr>
              <a:t>DECOCK</a:t>
            </a:r>
            <a:endParaRPr lang="fr-FR" dirty="0"/>
          </a:p>
          <a:p>
            <a:pPr>
              <a:buFont typeface="Arial" panose="020B0604020202020204" pitchFamily="34" charset="0"/>
              <a:buChar char="•"/>
            </a:pPr>
            <a:r>
              <a:rPr lang="fr-FR" dirty="0" err="1"/>
              <a:t>Dewynter</a:t>
            </a:r>
            <a:endParaRPr lang="fr-FR" dirty="0"/>
          </a:p>
          <a:p>
            <a:pPr>
              <a:buFont typeface="Arial" panose="020B0604020202020204" pitchFamily="34" charset="0"/>
              <a:buChar char="•"/>
            </a:pPr>
            <a:r>
              <a:rPr lang="fr-FR" dirty="0">
                <a:hlinkClick r:id="rId4"/>
              </a:rPr>
              <a:t>Jean Decock</a:t>
            </a:r>
            <a:endParaRPr lang="fr-FR" dirty="0"/>
          </a:p>
          <a:p>
            <a:pPr>
              <a:buFont typeface="Arial" panose="020B0604020202020204" pitchFamily="34" charset="0"/>
              <a:buChar char="•"/>
            </a:pPr>
            <a:r>
              <a:rPr lang="fr-FR" dirty="0">
                <a:hlinkClick r:id="rId5"/>
              </a:rPr>
              <a:t>L.A. Linière</a:t>
            </a:r>
            <a:endParaRPr lang="fr-FR" dirty="0"/>
          </a:p>
          <a:p>
            <a:pPr>
              <a:buFont typeface="Arial" panose="020B0604020202020204" pitchFamily="34" charset="0"/>
              <a:buChar char="•"/>
            </a:pPr>
            <a:r>
              <a:rPr lang="fr-FR" dirty="0">
                <a:hlinkClick r:id="rId6"/>
              </a:rPr>
              <a:t>LIN 2000</a:t>
            </a:r>
            <a:endParaRPr lang="fr-FR" dirty="0"/>
          </a:p>
          <a:p>
            <a:pPr>
              <a:buFont typeface="Arial" panose="020B0604020202020204" pitchFamily="34" charset="0"/>
              <a:buChar char="•"/>
            </a:pPr>
            <a:r>
              <a:rPr lang="fr-FR" dirty="0" err="1">
                <a:hlinkClick r:id="rId7"/>
              </a:rPr>
              <a:t>Novalin</a:t>
            </a:r>
            <a:r>
              <a:rPr lang="fr-FR" dirty="0">
                <a:hlinkClick r:id="rId7"/>
              </a:rPr>
              <a:t> France</a:t>
            </a:r>
            <a:endParaRPr lang="fr-FR" dirty="0"/>
          </a:p>
          <a:p>
            <a:pPr>
              <a:buFont typeface="Arial" panose="020B0604020202020204" pitchFamily="34" charset="0"/>
              <a:buChar char="•"/>
            </a:pPr>
            <a:r>
              <a:rPr lang="fr-FR" dirty="0">
                <a:hlinkClick r:id="rId8"/>
              </a:rPr>
              <a:t>Opalin</a:t>
            </a:r>
            <a:endParaRPr lang="fr-FR" dirty="0"/>
          </a:p>
          <a:p>
            <a:pPr>
              <a:buFont typeface="Arial" panose="020B0604020202020204" pitchFamily="34" charset="0"/>
              <a:buChar char="•"/>
            </a:pPr>
            <a:r>
              <a:rPr lang="fr-FR" dirty="0"/>
              <a:t>Teillage </a:t>
            </a:r>
            <a:r>
              <a:rPr lang="fr-FR" dirty="0" err="1"/>
              <a:t>Lievin</a:t>
            </a:r>
            <a:endParaRPr lang="fr-FR" dirty="0"/>
          </a:p>
          <a:p>
            <a:pPr>
              <a:buFont typeface="Arial" panose="020B0604020202020204" pitchFamily="34" charset="0"/>
              <a:buChar char="•"/>
            </a:pPr>
            <a:r>
              <a:rPr lang="fr-FR" dirty="0" err="1">
                <a:hlinkClick r:id="rId9"/>
              </a:rPr>
              <a:t>Vandenbulcke</a:t>
            </a:r>
            <a:endParaRPr lang="fr-FR" dirty="0"/>
          </a:p>
          <a:p>
            <a:pPr>
              <a:buFont typeface="Arial" panose="020B0604020202020204" pitchFamily="34" charset="0"/>
              <a:buChar char="•"/>
            </a:pPr>
            <a:r>
              <a:rPr lang="fr-FR" dirty="0" err="1">
                <a:hlinkClick r:id="rId10"/>
              </a:rPr>
              <a:t>Vanhersecke</a:t>
            </a:r>
            <a:r>
              <a:rPr lang="fr-FR" dirty="0">
                <a:hlinkClick r:id="rId10"/>
              </a:rPr>
              <a:t> Frères</a:t>
            </a:r>
            <a:endParaRPr lang="fr-FR" dirty="0"/>
          </a:p>
          <a:p>
            <a:pPr>
              <a:buFont typeface="Arial" panose="020B0604020202020204" pitchFamily="34" charset="0"/>
              <a:buChar char="•"/>
            </a:pPr>
            <a:r>
              <a:rPr lang="fr-FR" dirty="0">
                <a:hlinkClick r:id="rId11"/>
              </a:rPr>
              <a:t>Van </a:t>
            </a:r>
            <a:r>
              <a:rPr lang="fr-FR" dirty="0" err="1">
                <a:hlinkClick r:id="rId11"/>
              </a:rPr>
              <a:t>Robaeys</a:t>
            </a:r>
            <a:r>
              <a:rPr lang="fr-FR" dirty="0">
                <a:hlinkClick r:id="rId11"/>
              </a:rPr>
              <a:t> Frères</a:t>
            </a:r>
            <a:endParaRPr lang="fr-FR" dirty="0"/>
          </a:p>
        </p:txBody>
      </p:sp>
      <p:sp>
        <p:nvSpPr>
          <p:cNvPr id="7" name="ZoneTexte 6">
            <a:extLst>
              <a:ext uri="{FF2B5EF4-FFF2-40B4-BE49-F238E27FC236}">
                <a16:creationId xmlns:a16="http://schemas.microsoft.com/office/drawing/2014/main" id="{023A05A1-719B-422F-9828-8A03F7F21412}"/>
              </a:ext>
            </a:extLst>
          </p:cNvPr>
          <p:cNvSpPr txBox="1"/>
          <p:nvPr/>
        </p:nvSpPr>
        <p:spPr>
          <a:xfrm>
            <a:off x="5010325" y="929043"/>
            <a:ext cx="6094602" cy="5632311"/>
          </a:xfrm>
          <a:prstGeom prst="rect">
            <a:avLst/>
          </a:prstGeom>
          <a:noFill/>
        </p:spPr>
        <p:txBody>
          <a:bodyPr wrap="square">
            <a:spAutoFit/>
          </a:bodyPr>
          <a:lstStyle/>
          <a:p>
            <a:r>
              <a:rPr lang="fr-FR" b="1" dirty="0"/>
              <a:t>Les professionnels de la seconde transformation du lin </a:t>
            </a:r>
            <a:r>
              <a:rPr lang="fr-FR" dirty="0"/>
              <a:t>(peignage, non tissé, filature, tissage, tricotage, compostage, chimie, composites…)Parmi ces acteurs :</a:t>
            </a:r>
          </a:p>
          <a:p>
            <a:pPr>
              <a:buFont typeface="Arial" panose="020B0604020202020204" pitchFamily="34" charset="0"/>
              <a:buChar char="•"/>
            </a:pPr>
            <a:r>
              <a:rPr lang="fr-FR" dirty="0">
                <a:hlinkClick r:id="rId12"/>
              </a:rPr>
              <a:t>Bastien</a:t>
            </a:r>
            <a:endParaRPr lang="fr-FR" dirty="0"/>
          </a:p>
          <a:p>
            <a:pPr>
              <a:buFont typeface="Arial" panose="020B0604020202020204" pitchFamily="34" charset="0"/>
              <a:buChar char="•"/>
            </a:pPr>
            <a:r>
              <a:rPr lang="fr-FR" dirty="0" err="1">
                <a:hlinkClick r:id="rId13"/>
              </a:rPr>
              <a:t>Darquer</a:t>
            </a:r>
            <a:endParaRPr lang="fr-FR" dirty="0"/>
          </a:p>
          <a:p>
            <a:pPr>
              <a:buFont typeface="Arial" panose="020B0604020202020204" pitchFamily="34" charset="0"/>
              <a:buChar char="•"/>
            </a:pPr>
            <a:r>
              <a:rPr lang="fr-FR" dirty="0" err="1">
                <a:hlinkClick r:id="rId14"/>
              </a:rPr>
              <a:t>Decoster</a:t>
            </a:r>
            <a:r>
              <a:rPr lang="fr-FR" dirty="0">
                <a:hlinkClick r:id="rId14"/>
              </a:rPr>
              <a:t> Caulliez</a:t>
            </a:r>
            <a:endParaRPr lang="fr-FR" dirty="0"/>
          </a:p>
          <a:p>
            <a:pPr>
              <a:buFont typeface="Arial" panose="020B0604020202020204" pitchFamily="34" charset="0"/>
              <a:buChar char="•"/>
            </a:pPr>
            <a:r>
              <a:rPr lang="fr-FR" dirty="0">
                <a:hlinkClick r:id="rId15"/>
              </a:rPr>
              <a:t>Groupe </a:t>
            </a:r>
            <a:r>
              <a:rPr lang="fr-FR" dirty="0" err="1">
                <a:hlinkClick r:id="rId15"/>
              </a:rPr>
              <a:t>Fauchille</a:t>
            </a:r>
            <a:endParaRPr lang="fr-FR" dirty="0"/>
          </a:p>
          <a:p>
            <a:pPr>
              <a:buFont typeface="Arial" panose="020B0604020202020204" pitchFamily="34" charset="0"/>
              <a:buChar char="•"/>
            </a:pPr>
            <a:r>
              <a:rPr lang="fr-FR" dirty="0"/>
              <a:t>Le Lin Français</a:t>
            </a:r>
          </a:p>
          <a:p>
            <a:pPr>
              <a:buFont typeface="Arial" panose="020B0604020202020204" pitchFamily="34" charset="0"/>
              <a:buChar char="•"/>
            </a:pPr>
            <a:r>
              <a:rPr lang="fr-FR" dirty="0" err="1">
                <a:hlinkClick r:id="rId16"/>
              </a:rPr>
              <a:t>Lemahieu</a:t>
            </a:r>
            <a:endParaRPr lang="fr-FR" dirty="0"/>
          </a:p>
          <a:p>
            <a:pPr>
              <a:buFont typeface="Arial" panose="020B0604020202020204" pitchFamily="34" charset="0"/>
              <a:buChar char="•"/>
            </a:pPr>
            <a:r>
              <a:rPr lang="fr-FR" dirty="0">
                <a:hlinkClick r:id="rId17"/>
              </a:rPr>
              <a:t>Lemaitre </a:t>
            </a:r>
            <a:r>
              <a:rPr lang="fr-FR" dirty="0" err="1">
                <a:hlinkClick r:id="rId17"/>
              </a:rPr>
              <a:t>Demeestere</a:t>
            </a:r>
            <a:endParaRPr lang="fr-FR" dirty="0"/>
          </a:p>
          <a:p>
            <a:pPr>
              <a:buFont typeface="Arial" panose="020B0604020202020204" pitchFamily="34" charset="0"/>
              <a:buChar char="•"/>
            </a:pPr>
            <a:r>
              <a:rPr lang="fr-FR" dirty="0">
                <a:hlinkClick r:id="rId18"/>
              </a:rPr>
              <a:t>Lenfant Teinturerie</a:t>
            </a:r>
            <a:endParaRPr lang="fr-FR" dirty="0"/>
          </a:p>
          <a:p>
            <a:pPr>
              <a:buFont typeface="Arial" panose="020B0604020202020204" pitchFamily="34" charset="0"/>
              <a:buChar char="•"/>
            </a:pPr>
            <a:r>
              <a:rPr lang="fr-FR" dirty="0" err="1">
                <a:hlinkClick r:id="rId19"/>
              </a:rPr>
              <a:t>Mayafil</a:t>
            </a:r>
            <a:endParaRPr lang="fr-FR" dirty="0"/>
          </a:p>
          <a:p>
            <a:pPr>
              <a:buFont typeface="Arial" panose="020B0604020202020204" pitchFamily="34" charset="0"/>
              <a:buChar char="•"/>
            </a:pPr>
            <a:r>
              <a:rPr lang="fr-FR" dirty="0">
                <a:hlinkClick r:id="rId20"/>
              </a:rPr>
              <a:t>Moulinage du </a:t>
            </a:r>
            <a:r>
              <a:rPr lang="fr-FR" dirty="0" err="1">
                <a:hlinkClick r:id="rId20"/>
              </a:rPr>
              <a:t>Plouy</a:t>
            </a:r>
            <a:endParaRPr lang="fr-FR" dirty="0"/>
          </a:p>
          <a:p>
            <a:pPr>
              <a:buFont typeface="Arial" panose="020B0604020202020204" pitchFamily="34" charset="0"/>
              <a:buChar char="•"/>
            </a:pPr>
            <a:r>
              <a:rPr lang="fr-FR" dirty="0">
                <a:hlinkClick r:id="rId21"/>
              </a:rPr>
              <a:t>Peignage </a:t>
            </a:r>
            <a:r>
              <a:rPr lang="fr-FR" dirty="0" err="1">
                <a:hlinkClick r:id="rId21"/>
              </a:rPr>
              <a:t>Dumortier</a:t>
            </a:r>
            <a:endParaRPr lang="fr-FR" dirty="0"/>
          </a:p>
          <a:p>
            <a:pPr>
              <a:buFont typeface="Arial" panose="020B0604020202020204" pitchFamily="34" charset="0"/>
              <a:buChar char="•"/>
            </a:pPr>
            <a:r>
              <a:rPr lang="fr-FR" dirty="0" err="1">
                <a:hlinkClick r:id="rId22"/>
              </a:rPr>
              <a:t>Safilin</a:t>
            </a:r>
            <a:endParaRPr lang="fr-FR" dirty="0"/>
          </a:p>
          <a:p>
            <a:pPr>
              <a:buFont typeface="Arial" panose="020B0604020202020204" pitchFamily="34" charset="0"/>
              <a:buChar char="•"/>
            </a:pPr>
            <a:r>
              <a:rPr lang="fr-FR" dirty="0" err="1">
                <a:hlinkClick r:id="rId23"/>
              </a:rPr>
              <a:t>Solstiss</a:t>
            </a:r>
            <a:endParaRPr lang="fr-FR" dirty="0"/>
          </a:p>
          <a:p>
            <a:pPr>
              <a:buFont typeface="Arial" panose="020B0604020202020204" pitchFamily="34" charset="0"/>
              <a:buChar char="•"/>
            </a:pPr>
            <a:r>
              <a:rPr lang="fr-FR" dirty="0">
                <a:hlinkClick r:id="rId24"/>
              </a:rPr>
              <a:t>Textile des Dunes</a:t>
            </a:r>
            <a:endParaRPr lang="fr-FR" dirty="0"/>
          </a:p>
          <a:p>
            <a:pPr>
              <a:buFont typeface="Arial" panose="020B0604020202020204" pitchFamily="34" charset="0"/>
              <a:buChar char="•"/>
            </a:pPr>
            <a:r>
              <a:rPr lang="fr-FR" dirty="0"/>
              <a:t>Toile des Monts</a:t>
            </a:r>
          </a:p>
          <a:p>
            <a:pPr>
              <a:buFont typeface="Arial" panose="020B0604020202020204" pitchFamily="34" charset="0"/>
              <a:buChar char="•"/>
            </a:pPr>
            <a:r>
              <a:rPr lang="fr-FR" dirty="0">
                <a:hlinkClick r:id="rId25"/>
              </a:rPr>
              <a:t>TRP Charvet</a:t>
            </a:r>
            <a:endParaRPr lang="fr-FR" dirty="0"/>
          </a:p>
          <a:p>
            <a:pPr>
              <a:buFont typeface="Arial" panose="020B0604020202020204" pitchFamily="34" charset="0"/>
              <a:buChar char="•"/>
            </a:pPr>
            <a:r>
              <a:rPr lang="fr-FR" dirty="0" err="1">
                <a:hlinkClick r:id="rId26"/>
              </a:rPr>
              <a:t>Wecosta</a:t>
            </a:r>
            <a:endParaRPr lang="fr-FR" dirty="0"/>
          </a:p>
        </p:txBody>
      </p:sp>
    </p:spTree>
    <p:extLst>
      <p:ext uri="{BB962C8B-B14F-4D97-AF65-F5344CB8AC3E}">
        <p14:creationId xmlns:p14="http://schemas.microsoft.com/office/powerpoint/2010/main" val="411965333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1365</Words>
  <Application>Microsoft Office PowerPoint</Application>
  <PresentationFormat>Grand écran</PresentationFormat>
  <Paragraphs>107</Paragraphs>
  <Slides>17</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17</vt:i4>
      </vt:variant>
    </vt:vector>
  </HeadingPairs>
  <TitlesOfParts>
    <vt:vector size="23" baseType="lpstr">
      <vt:lpstr>Arial</vt:lpstr>
      <vt:lpstr>Calibri</vt:lpstr>
      <vt:lpstr>Calibri Light</vt:lpstr>
      <vt:lpstr>din_blackregular</vt:lpstr>
      <vt:lpstr>ralewayregular</vt:lpstr>
      <vt:lpstr>Thème Office</vt:lpstr>
      <vt:lpstr>Analyse de la filière lin</vt:lpstr>
      <vt:lpstr>Structure de la filière lin textile</vt:lpstr>
      <vt:lpstr>Présentation PowerPoint</vt:lpstr>
      <vt:lpstr>Schéma de la filière lin</vt:lpstr>
      <vt:lpstr>Présentation PowerPoint</vt:lpstr>
      <vt:lpstr>Présentation PowerPoint</vt:lpstr>
      <vt:lpstr>Filières de valorisation du lin</vt:lpstr>
      <vt:lpstr>Présentation PowerPoint</vt:lpstr>
      <vt:lpstr>Présentation PowerPoint</vt:lpstr>
      <vt:lpstr>Utilisation du lin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Analyse de la filière lin</dc:title>
  <dc:creator>Hélène P</dc:creator>
  <cp:lastModifiedBy>Julien Alapetite</cp:lastModifiedBy>
  <cp:revision>17</cp:revision>
  <dcterms:created xsi:type="dcterms:W3CDTF">2022-01-07T13:31:41Z</dcterms:created>
  <dcterms:modified xsi:type="dcterms:W3CDTF">2022-06-16T03:48:55Z</dcterms:modified>
</cp:coreProperties>
</file>